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56" r:id="rId2"/>
    <p:sldId id="257" r:id="rId3"/>
    <p:sldId id="258" r:id="rId4"/>
    <p:sldId id="263" r:id="rId5"/>
    <p:sldId id="259" r:id="rId6"/>
    <p:sldId id="262" r:id="rId7"/>
    <p:sldId id="265" r:id="rId8"/>
    <p:sldId id="264" r:id="rId9"/>
    <p:sldId id="267" r:id="rId10"/>
    <p:sldId id="261" r:id="rId11"/>
    <p:sldId id="266" r:id="rId12"/>
    <p:sldId id="269" r:id="rId13"/>
    <p:sldId id="274" r:id="rId14"/>
    <p:sldId id="268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BD225-7089-4857-B0F9-6A97D97458F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EFC1CD7-D75C-44A9-A1AC-CF5E65DC4AFE}">
      <dgm:prSet phldrT="[Tekst]"/>
      <dgm:spPr/>
      <dgm:t>
        <a:bodyPr/>
        <a:lstStyle/>
        <a:p>
          <a:r>
            <a:rPr lang="pl-PL" dirty="0" smtClean="0"/>
            <a:t>Niewydolność serca</a:t>
          </a:r>
          <a:endParaRPr lang="pl-PL" dirty="0"/>
        </a:p>
      </dgm:t>
    </dgm:pt>
    <dgm:pt modelId="{D98E3946-66EE-436F-8180-73D6FD0B835A}" type="parTrans" cxnId="{08837FE1-B391-4F25-8DC2-8201660B4F18}">
      <dgm:prSet/>
      <dgm:spPr/>
      <dgm:t>
        <a:bodyPr/>
        <a:lstStyle/>
        <a:p>
          <a:endParaRPr lang="pl-PL"/>
        </a:p>
      </dgm:t>
    </dgm:pt>
    <dgm:pt modelId="{4F2872CE-470D-40FD-9747-FCC84BC4A212}" type="sibTrans" cxnId="{08837FE1-B391-4F25-8DC2-8201660B4F18}">
      <dgm:prSet/>
      <dgm:spPr/>
      <dgm:t>
        <a:bodyPr/>
        <a:lstStyle/>
        <a:p>
          <a:endParaRPr lang="pl-PL"/>
        </a:p>
      </dgm:t>
    </dgm:pt>
    <dgm:pt modelId="{0CB43A90-B433-4D0D-B708-3B771E93AD58}">
      <dgm:prSet phldrT="[Tekst]"/>
      <dgm:spPr/>
      <dgm:t>
        <a:bodyPr/>
        <a:lstStyle/>
        <a:p>
          <a:r>
            <a:rPr lang="pl-PL" dirty="0" smtClean="0"/>
            <a:t>Zachowana EF</a:t>
          </a:r>
          <a:endParaRPr lang="pl-PL" dirty="0"/>
        </a:p>
      </dgm:t>
    </dgm:pt>
    <dgm:pt modelId="{C3A04150-B932-43AA-9832-40E6B5F959B9}" type="parTrans" cxnId="{8609C490-DDDE-4951-9FEA-6CA8EC4C36A4}">
      <dgm:prSet/>
      <dgm:spPr/>
      <dgm:t>
        <a:bodyPr/>
        <a:lstStyle/>
        <a:p>
          <a:endParaRPr lang="pl-PL"/>
        </a:p>
      </dgm:t>
    </dgm:pt>
    <dgm:pt modelId="{4BD69B4F-1412-40E4-8A94-BA5F543762D3}" type="sibTrans" cxnId="{8609C490-DDDE-4951-9FEA-6CA8EC4C36A4}">
      <dgm:prSet/>
      <dgm:spPr/>
      <dgm:t>
        <a:bodyPr/>
        <a:lstStyle/>
        <a:p>
          <a:endParaRPr lang="pl-PL"/>
        </a:p>
      </dgm:t>
    </dgm:pt>
    <dgm:pt modelId="{35BF3C17-EC82-426E-AE3C-C06C8342BFC3}">
      <dgm:prSet phldrT="[Tekst]"/>
      <dgm:spPr/>
      <dgm:t>
        <a:bodyPr/>
        <a:lstStyle/>
        <a:p>
          <a:r>
            <a:rPr lang="pl-PL" dirty="0" smtClean="0"/>
            <a:t>&gt;50%</a:t>
          </a:r>
        </a:p>
        <a:p>
          <a:r>
            <a:rPr lang="pl-PL" dirty="0" smtClean="0"/>
            <a:t>+ </a:t>
          </a:r>
          <a:r>
            <a:rPr lang="pl-PL" dirty="0" err="1" smtClean="0"/>
            <a:t>NTproBNP</a:t>
          </a:r>
          <a:endParaRPr lang="pl-PL" dirty="0"/>
        </a:p>
      </dgm:t>
    </dgm:pt>
    <dgm:pt modelId="{6A1568B2-A950-4B76-AC17-DC22F05D339C}" type="parTrans" cxnId="{F20185D5-C067-46CD-B55B-763B4032DC85}">
      <dgm:prSet/>
      <dgm:spPr/>
      <dgm:t>
        <a:bodyPr/>
        <a:lstStyle/>
        <a:p>
          <a:endParaRPr lang="pl-PL"/>
        </a:p>
      </dgm:t>
    </dgm:pt>
    <dgm:pt modelId="{48D1D5EC-5213-40A2-AC72-BAA3BEE592A1}" type="sibTrans" cxnId="{F20185D5-C067-46CD-B55B-763B4032DC85}">
      <dgm:prSet/>
      <dgm:spPr/>
      <dgm:t>
        <a:bodyPr/>
        <a:lstStyle/>
        <a:p>
          <a:endParaRPr lang="pl-PL"/>
        </a:p>
      </dgm:t>
    </dgm:pt>
    <dgm:pt modelId="{47FB16A7-B310-47E5-9932-20A2CDAFF769}">
      <dgm:prSet phldrT="[Tekst]"/>
      <dgm:spPr/>
      <dgm:t>
        <a:bodyPr/>
        <a:lstStyle/>
        <a:p>
          <a:r>
            <a:rPr lang="pl-PL" dirty="0" smtClean="0"/>
            <a:t>40-50%</a:t>
          </a:r>
        </a:p>
        <a:p>
          <a:r>
            <a:rPr lang="pl-PL" dirty="0" smtClean="0"/>
            <a:t>+ </a:t>
          </a:r>
          <a:r>
            <a:rPr lang="pl-PL" dirty="0" err="1" smtClean="0"/>
            <a:t>NTproBNP</a:t>
          </a:r>
          <a:endParaRPr lang="pl-PL" dirty="0"/>
        </a:p>
      </dgm:t>
    </dgm:pt>
    <dgm:pt modelId="{D206E283-934A-4A23-9A22-31CA5285236F}" type="parTrans" cxnId="{C4C36B1F-4E45-4791-A2DE-E0F6622D7785}">
      <dgm:prSet/>
      <dgm:spPr/>
      <dgm:t>
        <a:bodyPr/>
        <a:lstStyle/>
        <a:p>
          <a:endParaRPr lang="pl-PL"/>
        </a:p>
      </dgm:t>
    </dgm:pt>
    <dgm:pt modelId="{1309BB42-655E-4B0D-B1D2-5418F5AE1C9F}" type="sibTrans" cxnId="{C4C36B1F-4E45-4791-A2DE-E0F6622D7785}">
      <dgm:prSet/>
      <dgm:spPr/>
      <dgm:t>
        <a:bodyPr/>
        <a:lstStyle/>
        <a:p>
          <a:endParaRPr lang="pl-PL"/>
        </a:p>
      </dgm:t>
    </dgm:pt>
    <dgm:pt modelId="{9FC845BA-CDB2-4C20-AC78-E16EEE8A80AE}">
      <dgm:prSet phldrT="[Tekst]"/>
      <dgm:spPr/>
      <dgm:t>
        <a:bodyPr/>
        <a:lstStyle/>
        <a:p>
          <a:r>
            <a:rPr lang="pl-PL" dirty="0" smtClean="0"/>
            <a:t>Obniżona</a:t>
          </a:r>
        </a:p>
        <a:p>
          <a:r>
            <a:rPr lang="pl-PL" dirty="0" smtClean="0"/>
            <a:t> EF</a:t>
          </a:r>
          <a:endParaRPr lang="pl-PL" dirty="0"/>
        </a:p>
      </dgm:t>
    </dgm:pt>
    <dgm:pt modelId="{9EAB9CF0-8511-43D3-8E98-F3FA32B16256}" type="parTrans" cxnId="{7B7581B9-5043-489B-90C4-7AC4CC81D709}">
      <dgm:prSet/>
      <dgm:spPr/>
      <dgm:t>
        <a:bodyPr/>
        <a:lstStyle/>
        <a:p>
          <a:endParaRPr lang="pl-PL"/>
        </a:p>
      </dgm:t>
    </dgm:pt>
    <dgm:pt modelId="{EF559DFC-5E0D-45E6-B679-5D62C5403B46}" type="sibTrans" cxnId="{7B7581B9-5043-489B-90C4-7AC4CC81D709}">
      <dgm:prSet/>
      <dgm:spPr/>
      <dgm:t>
        <a:bodyPr/>
        <a:lstStyle/>
        <a:p>
          <a:endParaRPr lang="pl-PL"/>
        </a:p>
      </dgm:t>
    </dgm:pt>
    <dgm:pt modelId="{65F60E02-6B8C-4438-9737-DB293C9E9090}">
      <dgm:prSet phldrT="[Tekst]"/>
      <dgm:spPr/>
      <dgm:t>
        <a:bodyPr/>
        <a:lstStyle/>
        <a:p>
          <a:r>
            <a:rPr lang="pl-PL" dirty="0" smtClean="0"/>
            <a:t>&lt;40%</a:t>
          </a:r>
          <a:endParaRPr lang="pl-PL" dirty="0"/>
        </a:p>
      </dgm:t>
    </dgm:pt>
    <dgm:pt modelId="{C5D29339-90F2-4920-99A7-7C8DD07C01EA}" type="parTrans" cxnId="{36017904-71F0-438A-906B-96A212B4D623}">
      <dgm:prSet/>
      <dgm:spPr/>
      <dgm:t>
        <a:bodyPr/>
        <a:lstStyle/>
        <a:p>
          <a:endParaRPr lang="pl-PL"/>
        </a:p>
      </dgm:t>
    </dgm:pt>
    <dgm:pt modelId="{7DB791FD-37C0-4E7E-9AB2-FB77ED5D7533}" type="sibTrans" cxnId="{36017904-71F0-438A-906B-96A212B4D623}">
      <dgm:prSet/>
      <dgm:spPr/>
      <dgm:t>
        <a:bodyPr/>
        <a:lstStyle/>
        <a:p>
          <a:endParaRPr lang="pl-PL"/>
        </a:p>
      </dgm:t>
    </dgm:pt>
    <dgm:pt modelId="{1D00690D-447D-4F71-A045-EEABC334D80C}" type="pres">
      <dgm:prSet presAssocID="{ECFBD225-7089-4857-B0F9-6A97D97458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0908B6D8-3167-41D8-A6E2-85BE42B29F68}" type="pres">
      <dgm:prSet presAssocID="{3EFC1CD7-D75C-44A9-A1AC-CF5E65DC4AFE}" presName="hierRoot1" presStyleCnt="0"/>
      <dgm:spPr/>
    </dgm:pt>
    <dgm:pt modelId="{90AAF9B2-F30C-4779-B860-B3EEDE9342B6}" type="pres">
      <dgm:prSet presAssocID="{3EFC1CD7-D75C-44A9-A1AC-CF5E65DC4AFE}" presName="composite" presStyleCnt="0"/>
      <dgm:spPr/>
    </dgm:pt>
    <dgm:pt modelId="{C5422960-A39F-4155-847C-C5E6C95D4882}" type="pres">
      <dgm:prSet presAssocID="{3EFC1CD7-D75C-44A9-A1AC-CF5E65DC4AFE}" presName="background" presStyleLbl="node0" presStyleIdx="0" presStyleCnt="1"/>
      <dgm:spPr/>
    </dgm:pt>
    <dgm:pt modelId="{9FCDD790-8600-416E-9EA0-8D2C2EC4B594}" type="pres">
      <dgm:prSet presAssocID="{3EFC1CD7-D75C-44A9-A1AC-CF5E65DC4AF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6CC44C3-773C-4564-9E7E-E0B4F02BEA86}" type="pres">
      <dgm:prSet presAssocID="{3EFC1CD7-D75C-44A9-A1AC-CF5E65DC4AFE}" presName="hierChild2" presStyleCnt="0"/>
      <dgm:spPr/>
    </dgm:pt>
    <dgm:pt modelId="{8633AC07-B44B-442A-A062-51513310C9DB}" type="pres">
      <dgm:prSet presAssocID="{C3A04150-B932-43AA-9832-40E6B5F959B9}" presName="Name10" presStyleLbl="parChTrans1D2" presStyleIdx="0" presStyleCnt="2"/>
      <dgm:spPr/>
      <dgm:t>
        <a:bodyPr/>
        <a:lstStyle/>
        <a:p>
          <a:endParaRPr lang="pl-PL"/>
        </a:p>
      </dgm:t>
    </dgm:pt>
    <dgm:pt modelId="{740724B9-AEE5-4DE1-B2C4-4B475EF4D5D8}" type="pres">
      <dgm:prSet presAssocID="{0CB43A90-B433-4D0D-B708-3B771E93AD58}" presName="hierRoot2" presStyleCnt="0"/>
      <dgm:spPr/>
    </dgm:pt>
    <dgm:pt modelId="{FF82A4C7-44E7-4C3E-8DED-65397DD6299F}" type="pres">
      <dgm:prSet presAssocID="{0CB43A90-B433-4D0D-B708-3B771E93AD58}" presName="composite2" presStyleCnt="0"/>
      <dgm:spPr/>
    </dgm:pt>
    <dgm:pt modelId="{09C66A7A-ABAB-49A8-B09A-D2A1A2D299FB}" type="pres">
      <dgm:prSet presAssocID="{0CB43A90-B433-4D0D-B708-3B771E93AD58}" presName="background2" presStyleLbl="node2" presStyleIdx="0" presStyleCnt="2"/>
      <dgm:spPr/>
    </dgm:pt>
    <dgm:pt modelId="{13CDAB00-0442-4357-AE49-C347717AC32E}" type="pres">
      <dgm:prSet presAssocID="{0CB43A90-B433-4D0D-B708-3B771E93AD5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EA86679-50FD-4268-979D-A8EDBF27897E}" type="pres">
      <dgm:prSet presAssocID="{0CB43A90-B433-4D0D-B708-3B771E93AD58}" presName="hierChild3" presStyleCnt="0"/>
      <dgm:spPr/>
    </dgm:pt>
    <dgm:pt modelId="{2394015A-9048-4A2E-A6B4-7CF50FAF2E1F}" type="pres">
      <dgm:prSet presAssocID="{6A1568B2-A950-4B76-AC17-DC22F05D339C}" presName="Name17" presStyleLbl="parChTrans1D3" presStyleIdx="0" presStyleCnt="3"/>
      <dgm:spPr/>
      <dgm:t>
        <a:bodyPr/>
        <a:lstStyle/>
        <a:p>
          <a:endParaRPr lang="pl-PL"/>
        </a:p>
      </dgm:t>
    </dgm:pt>
    <dgm:pt modelId="{3BFE7C94-1D6A-4C1D-BC8D-A62D5E2AC0D9}" type="pres">
      <dgm:prSet presAssocID="{35BF3C17-EC82-426E-AE3C-C06C8342BFC3}" presName="hierRoot3" presStyleCnt="0"/>
      <dgm:spPr/>
    </dgm:pt>
    <dgm:pt modelId="{8158A3EE-A4C5-48A9-ADAF-2E323BEC90F1}" type="pres">
      <dgm:prSet presAssocID="{35BF3C17-EC82-426E-AE3C-C06C8342BFC3}" presName="composite3" presStyleCnt="0"/>
      <dgm:spPr/>
    </dgm:pt>
    <dgm:pt modelId="{9C68CD6E-E220-46F6-9DDD-26F993E6F9F3}" type="pres">
      <dgm:prSet presAssocID="{35BF3C17-EC82-426E-AE3C-C06C8342BFC3}" presName="background3" presStyleLbl="node3" presStyleIdx="0" presStyleCnt="3"/>
      <dgm:spPr/>
    </dgm:pt>
    <dgm:pt modelId="{50E19B02-97BF-4A8B-B78E-C434133A0E2D}" type="pres">
      <dgm:prSet presAssocID="{35BF3C17-EC82-426E-AE3C-C06C8342BFC3}" presName="text3" presStyleLbl="fgAcc3" presStyleIdx="0" presStyleCnt="3" custLinFactNeighborX="210" custLinFactNeighborY="284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1E5951C-C37E-4A06-90C0-0A9148807946}" type="pres">
      <dgm:prSet presAssocID="{35BF3C17-EC82-426E-AE3C-C06C8342BFC3}" presName="hierChild4" presStyleCnt="0"/>
      <dgm:spPr/>
    </dgm:pt>
    <dgm:pt modelId="{F1E7501C-73FC-4400-BA27-5E2D4DFFF06D}" type="pres">
      <dgm:prSet presAssocID="{D206E283-934A-4A23-9A22-31CA5285236F}" presName="Name17" presStyleLbl="parChTrans1D3" presStyleIdx="1" presStyleCnt="3"/>
      <dgm:spPr/>
      <dgm:t>
        <a:bodyPr/>
        <a:lstStyle/>
        <a:p>
          <a:endParaRPr lang="pl-PL"/>
        </a:p>
      </dgm:t>
    </dgm:pt>
    <dgm:pt modelId="{626B4868-1685-42DE-955D-2B89CC67A9DC}" type="pres">
      <dgm:prSet presAssocID="{47FB16A7-B310-47E5-9932-20A2CDAFF769}" presName="hierRoot3" presStyleCnt="0"/>
      <dgm:spPr/>
    </dgm:pt>
    <dgm:pt modelId="{2333FB5D-763F-4BED-A4F5-4A8DD4C18F05}" type="pres">
      <dgm:prSet presAssocID="{47FB16A7-B310-47E5-9932-20A2CDAFF769}" presName="composite3" presStyleCnt="0"/>
      <dgm:spPr/>
    </dgm:pt>
    <dgm:pt modelId="{516BF8B5-EE4A-477C-A7FD-EED2C1593ADA}" type="pres">
      <dgm:prSet presAssocID="{47FB16A7-B310-47E5-9932-20A2CDAFF769}" presName="background3" presStyleLbl="node3" presStyleIdx="1" presStyleCnt="3"/>
      <dgm:spPr/>
    </dgm:pt>
    <dgm:pt modelId="{11F1DAED-B854-46BD-B495-37901055AD03}" type="pres">
      <dgm:prSet presAssocID="{47FB16A7-B310-47E5-9932-20A2CDAFF769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6A6D194-8439-4059-B02B-7CAB02DF895E}" type="pres">
      <dgm:prSet presAssocID="{47FB16A7-B310-47E5-9932-20A2CDAFF769}" presName="hierChild4" presStyleCnt="0"/>
      <dgm:spPr/>
    </dgm:pt>
    <dgm:pt modelId="{A4427FD8-1E0D-441B-AA61-6D52A0ACB1D8}" type="pres">
      <dgm:prSet presAssocID="{9EAB9CF0-8511-43D3-8E98-F3FA32B16256}" presName="Name10" presStyleLbl="parChTrans1D2" presStyleIdx="1" presStyleCnt="2"/>
      <dgm:spPr/>
      <dgm:t>
        <a:bodyPr/>
        <a:lstStyle/>
        <a:p>
          <a:endParaRPr lang="pl-PL"/>
        </a:p>
      </dgm:t>
    </dgm:pt>
    <dgm:pt modelId="{318B0629-1CCE-499F-B55D-CC736B63CF1D}" type="pres">
      <dgm:prSet presAssocID="{9FC845BA-CDB2-4C20-AC78-E16EEE8A80AE}" presName="hierRoot2" presStyleCnt="0"/>
      <dgm:spPr/>
    </dgm:pt>
    <dgm:pt modelId="{A458A952-A71E-4296-B0E8-3414C3A33FDE}" type="pres">
      <dgm:prSet presAssocID="{9FC845BA-CDB2-4C20-AC78-E16EEE8A80AE}" presName="composite2" presStyleCnt="0"/>
      <dgm:spPr/>
    </dgm:pt>
    <dgm:pt modelId="{89733917-1EBA-400A-9131-C3527A1D6E81}" type="pres">
      <dgm:prSet presAssocID="{9FC845BA-CDB2-4C20-AC78-E16EEE8A80AE}" presName="background2" presStyleLbl="node2" presStyleIdx="1" presStyleCnt="2"/>
      <dgm:spPr/>
    </dgm:pt>
    <dgm:pt modelId="{4AFA6AA2-40B5-425C-A55D-53B26E5B57BE}" type="pres">
      <dgm:prSet presAssocID="{9FC845BA-CDB2-4C20-AC78-E16EEE8A80A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ADDB175-E465-44A3-BBA5-B1BDDF82F7FB}" type="pres">
      <dgm:prSet presAssocID="{9FC845BA-CDB2-4C20-AC78-E16EEE8A80AE}" presName="hierChild3" presStyleCnt="0"/>
      <dgm:spPr/>
    </dgm:pt>
    <dgm:pt modelId="{236665A9-1B27-4B58-935B-D91794CF7447}" type="pres">
      <dgm:prSet presAssocID="{C5D29339-90F2-4920-99A7-7C8DD07C01EA}" presName="Name17" presStyleLbl="parChTrans1D3" presStyleIdx="2" presStyleCnt="3"/>
      <dgm:spPr/>
      <dgm:t>
        <a:bodyPr/>
        <a:lstStyle/>
        <a:p>
          <a:endParaRPr lang="pl-PL"/>
        </a:p>
      </dgm:t>
    </dgm:pt>
    <dgm:pt modelId="{FDC59115-3BA9-4043-A513-29CCED993972}" type="pres">
      <dgm:prSet presAssocID="{65F60E02-6B8C-4438-9737-DB293C9E9090}" presName="hierRoot3" presStyleCnt="0"/>
      <dgm:spPr/>
    </dgm:pt>
    <dgm:pt modelId="{5E44E254-AA22-4F0E-B63D-197068E9F1BF}" type="pres">
      <dgm:prSet presAssocID="{65F60E02-6B8C-4438-9737-DB293C9E9090}" presName="composite3" presStyleCnt="0"/>
      <dgm:spPr/>
    </dgm:pt>
    <dgm:pt modelId="{DD9747E2-E3CE-4D75-A5AC-C1C310DCDB1C}" type="pres">
      <dgm:prSet presAssocID="{65F60E02-6B8C-4438-9737-DB293C9E9090}" presName="background3" presStyleLbl="node3" presStyleIdx="2" presStyleCnt="3"/>
      <dgm:spPr/>
    </dgm:pt>
    <dgm:pt modelId="{00A120EA-8144-4B73-8C27-EF7841593916}" type="pres">
      <dgm:prSet presAssocID="{65F60E02-6B8C-4438-9737-DB293C9E9090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954FEB8-C686-4FF1-A9ED-3D797CB895B7}" type="pres">
      <dgm:prSet presAssocID="{65F60E02-6B8C-4438-9737-DB293C9E9090}" presName="hierChild4" presStyleCnt="0"/>
      <dgm:spPr/>
    </dgm:pt>
  </dgm:ptLst>
  <dgm:cxnLst>
    <dgm:cxn modelId="{00CECA94-D910-4E37-9720-62DBBF0662E8}" type="presOf" srcId="{35BF3C17-EC82-426E-AE3C-C06C8342BFC3}" destId="{50E19B02-97BF-4A8B-B78E-C434133A0E2D}" srcOrd="0" destOrd="0" presId="urn:microsoft.com/office/officeart/2005/8/layout/hierarchy1"/>
    <dgm:cxn modelId="{08837FE1-B391-4F25-8DC2-8201660B4F18}" srcId="{ECFBD225-7089-4857-B0F9-6A97D97458F1}" destId="{3EFC1CD7-D75C-44A9-A1AC-CF5E65DC4AFE}" srcOrd="0" destOrd="0" parTransId="{D98E3946-66EE-436F-8180-73D6FD0B835A}" sibTransId="{4F2872CE-470D-40FD-9747-FCC84BC4A212}"/>
    <dgm:cxn modelId="{7B7581B9-5043-489B-90C4-7AC4CC81D709}" srcId="{3EFC1CD7-D75C-44A9-A1AC-CF5E65DC4AFE}" destId="{9FC845BA-CDB2-4C20-AC78-E16EEE8A80AE}" srcOrd="1" destOrd="0" parTransId="{9EAB9CF0-8511-43D3-8E98-F3FA32B16256}" sibTransId="{EF559DFC-5E0D-45E6-B679-5D62C5403B46}"/>
    <dgm:cxn modelId="{C27FE530-D3A7-4550-BE05-2AF527794153}" type="presOf" srcId="{C5D29339-90F2-4920-99A7-7C8DD07C01EA}" destId="{236665A9-1B27-4B58-935B-D91794CF7447}" srcOrd="0" destOrd="0" presId="urn:microsoft.com/office/officeart/2005/8/layout/hierarchy1"/>
    <dgm:cxn modelId="{883CF6BB-A0DE-42FC-8321-9CF07B065F87}" type="presOf" srcId="{D206E283-934A-4A23-9A22-31CA5285236F}" destId="{F1E7501C-73FC-4400-BA27-5E2D4DFFF06D}" srcOrd="0" destOrd="0" presId="urn:microsoft.com/office/officeart/2005/8/layout/hierarchy1"/>
    <dgm:cxn modelId="{F20185D5-C067-46CD-B55B-763B4032DC85}" srcId="{0CB43A90-B433-4D0D-B708-3B771E93AD58}" destId="{35BF3C17-EC82-426E-AE3C-C06C8342BFC3}" srcOrd="0" destOrd="0" parTransId="{6A1568B2-A950-4B76-AC17-DC22F05D339C}" sibTransId="{48D1D5EC-5213-40A2-AC72-BAA3BEE592A1}"/>
    <dgm:cxn modelId="{1FA9A281-4E8F-44B3-A29D-8CECFBBF7FD8}" type="presOf" srcId="{47FB16A7-B310-47E5-9932-20A2CDAFF769}" destId="{11F1DAED-B854-46BD-B495-37901055AD03}" srcOrd="0" destOrd="0" presId="urn:microsoft.com/office/officeart/2005/8/layout/hierarchy1"/>
    <dgm:cxn modelId="{B7456895-84B4-4CFA-90F5-6D287D197BF1}" type="presOf" srcId="{65F60E02-6B8C-4438-9737-DB293C9E9090}" destId="{00A120EA-8144-4B73-8C27-EF7841593916}" srcOrd="0" destOrd="0" presId="urn:microsoft.com/office/officeart/2005/8/layout/hierarchy1"/>
    <dgm:cxn modelId="{0F394A48-A705-4520-8C9F-1C49EB3F4B64}" type="presOf" srcId="{ECFBD225-7089-4857-B0F9-6A97D97458F1}" destId="{1D00690D-447D-4F71-A045-EEABC334D80C}" srcOrd="0" destOrd="0" presId="urn:microsoft.com/office/officeart/2005/8/layout/hierarchy1"/>
    <dgm:cxn modelId="{36017904-71F0-438A-906B-96A212B4D623}" srcId="{9FC845BA-CDB2-4C20-AC78-E16EEE8A80AE}" destId="{65F60E02-6B8C-4438-9737-DB293C9E9090}" srcOrd="0" destOrd="0" parTransId="{C5D29339-90F2-4920-99A7-7C8DD07C01EA}" sibTransId="{7DB791FD-37C0-4E7E-9AB2-FB77ED5D7533}"/>
    <dgm:cxn modelId="{8609C490-DDDE-4951-9FEA-6CA8EC4C36A4}" srcId="{3EFC1CD7-D75C-44A9-A1AC-CF5E65DC4AFE}" destId="{0CB43A90-B433-4D0D-B708-3B771E93AD58}" srcOrd="0" destOrd="0" parTransId="{C3A04150-B932-43AA-9832-40E6B5F959B9}" sibTransId="{4BD69B4F-1412-40E4-8A94-BA5F543762D3}"/>
    <dgm:cxn modelId="{C4C36B1F-4E45-4791-A2DE-E0F6622D7785}" srcId="{0CB43A90-B433-4D0D-B708-3B771E93AD58}" destId="{47FB16A7-B310-47E5-9932-20A2CDAFF769}" srcOrd="1" destOrd="0" parTransId="{D206E283-934A-4A23-9A22-31CA5285236F}" sibTransId="{1309BB42-655E-4B0D-B1D2-5418F5AE1C9F}"/>
    <dgm:cxn modelId="{6F1E58F0-FE65-4EF0-8EAC-599D75CDAAE1}" type="presOf" srcId="{C3A04150-B932-43AA-9832-40E6B5F959B9}" destId="{8633AC07-B44B-442A-A062-51513310C9DB}" srcOrd="0" destOrd="0" presId="urn:microsoft.com/office/officeart/2005/8/layout/hierarchy1"/>
    <dgm:cxn modelId="{5F5C961F-4A10-41A8-8757-D672663FFA20}" type="presOf" srcId="{0CB43A90-B433-4D0D-B708-3B771E93AD58}" destId="{13CDAB00-0442-4357-AE49-C347717AC32E}" srcOrd="0" destOrd="0" presId="urn:microsoft.com/office/officeart/2005/8/layout/hierarchy1"/>
    <dgm:cxn modelId="{FB5524A8-5C56-4B93-92F1-3685A9ABF71B}" type="presOf" srcId="{3EFC1CD7-D75C-44A9-A1AC-CF5E65DC4AFE}" destId="{9FCDD790-8600-416E-9EA0-8D2C2EC4B594}" srcOrd="0" destOrd="0" presId="urn:microsoft.com/office/officeart/2005/8/layout/hierarchy1"/>
    <dgm:cxn modelId="{3843463B-382E-4C18-94E2-B00CAA13C12A}" type="presOf" srcId="{9EAB9CF0-8511-43D3-8E98-F3FA32B16256}" destId="{A4427FD8-1E0D-441B-AA61-6D52A0ACB1D8}" srcOrd="0" destOrd="0" presId="urn:microsoft.com/office/officeart/2005/8/layout/hierarchy1"/>
    <dgm:cxn modelId="{ED7891ED-9CE8-4569-B92C-3FBF861C37E4}" type="presOf" srcId="{9FC845BA-CDB2-4C20-AC78-E16EEE8A80AE}" destId="{4AFA6AA2-40B5-425C-A55D-53B26E5B57BE}" srcOrd="0" destOrd="0" presId="urn:microsoft.com/office/officeart/2005/8/layout/hierarchy1"/>
    <dgm:cxn modelId="{836F608E-2A0D-4756-BEAD-CC9FA14A9FA7}" type="presOf" srcId="{6A1568B2-A950-4B76-AC17-DC22F05D339C}" destId="{2394015A-9048-4A2E-A6B4-7CF50FAF2E1F}" srcOrd="0" destOrd="0" presId="urn:microsoft.com/office/officeart/2005/8/layout/hierarchy1"/>
    <dgm:cxn modelId="{7832A8A7-6077-45B4-BC52-ABA12ED9125D}" type="presParOf" srcId="{1D00690D-447D-4F71-A045-EEABC334D80C}" destId="{0908B6D8-3167-41D8-A6E2-85BE42B29F68}" srcOrd="0" destOrd="0" presId="urn:microsoft.com/office/officeart/2005/8/layout/hierarchy1"/>
    <dgm:cxn modelId="{555F218C-1739-4277-A935-FEA9F74F1672}" type="presParOf" srcId="{0908B6D8-3167-41D8-A6E2-85BE42B29F68}" destId="{90AAF9B2-F30C-4779-B860-B3EEDE9342B6}" srcOrd="0" destOrd="0" presId="urn:microsoft.com/office/officeart/2005/8/layout/hierarchy1"/>
    <dgm:cxn modelId="{18A5518F-3130-4942-9C9F-6D8DF69913B6}" type="presParOf" srcId="{90AAF9B2-F30C-4779-B860-B3EEDE9342B6}" destId="{C5422960-A39F-4155-847C-C5E6C95D4882}" srcOrd="0" destOrd="0" presId="urn:microsoft.com/office/officeart/2005/8/layout/hierarchy1"/>
    <dgm:cxn modelId="{C74A4A7A-42BB-410E-9BBD-49A73AE5ACD9}" type="presParOf" srcId="{90AAF9B2-F30C-4779-B860-B3EEDE9342B6}" destId="{9FCDD790-8600-416E-9EA0-8D2C2EC4B594}" srcOrd="1" destOrd="0" presId="urn:microsoft.com/office/officeart/2005/8/layout/hierarchy1"/>
    <dgm:cxn modelId="{51D88984-4CE7-44A3-8EE5-F877AD1860CA}" type="presParOf" srcId="{0908B6D8-3167-41D8-A6E2-85BE42B29F68}" destId="{F6CC44C3-773C-4564-9E7E-E0B4F02BEA86}" srcOrd="1" destOrd="0" presId="urn:microsoft.com/office/officeart/2005/8/layout/hierarchy1"/>
    <dgm:cxn modelId="{3C85A853-3946-439E-9C71-6D6BE6183DC1}" type="presParOf" srcId="{F6CC44C3-773C-4564-9E7E-E0B4F02BEA86}" destId="{8633AC07-B44B-442A-A062-51513310C9DB}" srcOrd="0" destOrd="0" presId="urn:microsoft.com/office/officeart/2005/8/layout/hierarchy1"/>
    <dgm:cxn modelId="{77A889BE-CB9E-410E-9BE2-1F95C1AEC179}" type="presParOf" srcId="{F6CC44C3-773C-4564-9E7E-E0B4F02BEA86}" destId="{740724B9-AEE5-4DE1-B2C4-4B475EF4D5D8}" srcOrd="1" destOrd="0" presId="urn:microsoft.com/office/officeart/2005/8/layout/hierarchy1"/>
    <dgm:cxn modelId="{C8387456-E10C-4E0E-9713-85D68F69575C}" type="presParOf" srcId="{740724B9-AEE5-4DE1-B2C4-4B475EF4D5D8}" destId="{FF82A4C7-44E7-4C3E-8DED-65397DD6299F}" srcOrd="0" destOrd="0" presId="urn:microsoft.com/office/officeart/2005/8/layout/hierarchy1"/>
    <dgm:cxn modelId="{13875552-784A-4ED1-BA63-E0526FBF4CA8}" type="presParOf" srcId="{FF82A4C7-44E7-4C3E-8DED-65397DD6299F}" destId="{09C66A7A-ABAB-49A8-B09A-D2A1A2D299FB}" srcOrd="0" destOrd="0" presId="urn:microsoft.com/office/officeart/2005/8/layout/hierarchy1"/>
    <dgm:cxn modelId="{5CDC8F06-C194-4404-A701-E2507FF2BF24}" type="presParOf" srcId="{FF82A4C7-44E7-4C3E-8DED-65397DD6299F}" destId="{13CDAB00-0442-4357-AE49-C347717AC32E}" srcOrd="1" destOrd="0" presId="urn:microsoft.com/office/officeart/2005/8/layout/hierarchy1"/>
    <dgm:cxn modelId="{DEEF364E-DAAD-4CFB-8E0E-F75BC8220587}" type="presParOf" srcId="{740724B9-AEE5-4DE1-B2C4-4B475EF4D5D8}" destId="{4EA86679-50FD-4268-979D-A8EDBF27897E}" srcOrd="1" destOrd="0" presId="urn:microsoft.com/office/officeart/2005/8/layout/hierarchy1"/>
    <dgm:cxn modelId="{CAFFAD11-A28F-4E49-9382-F54F1919E015}" type="presParOf" srcId="{4EA86679-50FD-4268-979D-A8EDBF27897E}" destId="{2394015A-9048-4A2E-A6B4-7CF50FAF2E1F}" srcOrd="0" destOrd="0" presId="urn:microsoft.com/office/officeart/2005/8/layout/hierarchy1"/>
    <dgm:cxn modelId="{8D042236-0535-46AE-A2AC-DF90D40E85E6}" type="presParOf" srcId="{4EA86679-50FD-4268-979D-A8EDBF27897E}" destId="{3BFE7C94-1D6A-4C1D-BC8D-A62D5E2AC0D9}" srcOrd="1" destOrd="0" presId="urn:microsoft.com/office/officeart/2005/8/layout/hierarchy1"/>
    <dgm:cxn modelId="{F30C9491-4A21-465C-91DB-A36E60594626}" type="presParOf" srcId="{3BFE7C94-1D6A-4C1D-BC8D-A62D5E2AC0D9}" destId="{8158A3EE-A4C5-48A9-ADAF-2E323BEC90F1}" srcOrd="0" destOrd="0" presId="urn:microsoft.com/office/officeart/2005/8/layout/hierarchy1"/>
    <dgm:cxn modelId="{D56A9F37-CE18-4460-A3A6-99500A62A0A1}" type="presParOf" srcId="{8158A3EE-A4C5-48A9-ADAF-2E323BEC90F1}" destId="{9C68CD6E-E220-46F6-9DDD-26F993E6F9F3}" srcOrd="0" destOrd="0" presId="urn:microsoft.com/office/officeart/2005/8/layout/hierarchy1"/>
    <dgm:cxn modelId="{C0C15C87-5607-430C-A13C-0737604FC1F3}" type="presParOf" srcId="{8158A3EE-A4C5-48A9-ADAF-2E323BEC90F1}" destId="{50E19B02-97BF-4A8B-B78E-C434133A0E2D}" srcOrd="1" destOrd="0" presId="urn:microsoft.com/office/officeart/2005/8/layout/hierarchy1"/>
    <dgm:cxn modelId="{6BADA5A5-7C30-4178-B32B-827EBD41B285}" type="presParOf" srcId="{3BFE7C94-1D6A-4C1D-BC8D-A62D5E2AC0D9}" destId="{B1E5951C-C37E-4A06-90C0-0A9148807946}" srcOrd="1" destOrd="0" presId="urn:microsoft.com/office/officeart/2005/8/layout/hierarchy1"/>
    <dgm:cxn modelId="{A39CD898-D0A9-4EF7-B79C-9798B52EAE56}" type="presParOf" srcId="{4EA86679-50FD-4268-979D-A8EDBF27897E}" destId="{F1E7501C-73FC-4400-BA27-5E2D4DFFF06D}" srcOrd="2" destOrd="0" presId="urn:microsoft.com/office/officeart/2005/8/layout/hierarchy1"/>
    <dgm:cxn modelId="{CD0B9E9A-937E-4559-943D-A1484F60A945}" type="presParOf" srcId="{4EA86679-50FD-4268-979D-A8EDBF27897E}" destId="{626B4868-1685-42DE-955D-2B89CC67A9DC}" srcOrd="3" destOrd="0" presId="urn:microsoft.com/office/officeart/2005/8/layout/hierarchy1"/>
    <dgm:cxn modelId="{C2E45CFC-D91E-4990-8D66-A8049289F29D}" type="presParOf" srcId="{626B4868-1685-42DE-955D-2B89CC67A9DC}" destId="{2333FB5D-763F-4BED-A4F5-4A8DD4C18F05}" srcOrd="0" destOrd="0" presId="urn:microsoft.com/office/officeart/2005/8/layout/hierarchy1"/>
    <dgm:cxn modelId="{2B329CE6-BEBF-4E41-BA78-BA63C26E6A01}" type="presParOf" srcId="{2333FB5D-763F-4BED-A4F5-4A8DD4C18F05}" destId="{516BF8B5-EE4A-477C-A7FD-EED2C1593ADA}" srcOrd="0" destOrd="0" presId="urn:microsoft.com/office/officeart/2005/8/layout/hierarchy1"/>
    <dgm:cxn modelId="{2D1DF9C7-9745-4586-A19F-E73496C4D63B}" type="presParOf" srcId="{2333FB5D-763F-4BED-A4F5-4A8DD4C18F05}" destId="{11F1DAED-B854-46BD-B495-37901055AD03}" srcOrd="1" destOrd="0" presId="urn:microsoft.com/office/officeart/2005/8/layout/hierarchy1"/>
    <dgm:cxn modelId="{2F669D1B-EF07-4A3B-8D91-CEA9A5FC4C4A}" type="presParOf" srcId="{626B4868-1685-42DE-955D-2B89CC67A9DC}" destId="{F6A6D194-8439-4059-B02B-7CAB02DF895E}" srcOrd="1" destOrd="0" presId="urn:microsoft.com/office/officeart/2005/8/layout/hierarchy1"/>
    <dgm:cxn modelId="{121B5227-7F44-4BAA-B57E-382E703DC79C}" type="presParOf" srcId="{F6CC44C3-773C-4564-9E7E-E0B4F02BEA86}" destId="{A4427FD8-1E0D-441B-AA61-6D52A0ACB1D8}" srcOrd="2" destOrd="0" presId="urn:microsoft.com/office/officeart/2005/8/layout/hierarchy1"/>
    <dgm:cxn modelId="{1D2EFEB1-E84E-4727-9DA1-4CAF62195C2B}" type="presParOf" srcId="{F6CC44C3-773C-4564-9E7E-E0B4F02BEA86}" destId="{318B0629-1CCE-499F-B55D-CC736B63CF1D}" srcOrd="3" destOrd="0" presId="urn:microsoft.com/office/officeart/2005/8/layout/hierarchy1"/>
    <dgm:cxn modelId="{96268160-0E8A-4466-AA68-EC8EE26C0A6B}" type="presParOf" srcId="{318B0629-1CCE-499F-B55D-CC736B63CF1D}" destId="{A458A952-A71E-4296-B0E8-3414C3A33FDE}" srcOrd="0" destOrd="0" presId="urn:microsoft.com/office/officeart/2005/8/layout/hierarchy1"/>
    <dgm:cxn modelId="{94FF9739-DB53-4268-B277-5008158FAB60}" type="presParOf" srcId="{A458A952-A71E-4296-B0E8-3414C3A33FDE}" destId="{89733917-1EBA-400A-9131-C3527A1D6E81}" srcOrd="0" destOrd="0" presId="urn:microsoft.com/office/officeart/2005/8/layout/hierarchy1"/>
    <dgm:cxn modelId="{0BCF05BF-D833-45DA-BAE3-50C1AEB5E251}" type="presParOf" srcId="{A458A952-A71E-4296-B0E8-3414C3A33FDE}" destId="{4AFA6AA2-40B5-425C-A55D-53B26E5B57BE}" srcOrd="1" destOrd="0" presId="urn:microsoft.com/office/officeart/2005/8/layout/hierarchy1"/>
    <dgm:cxn modelId="{F93AE708-EE71-4457-99E8-1515DDFF0E75}" type="presParOf" srcId="{318B0629-1CCE-499F-B55D-CC736B63CF1D}" destId="{9ADDB175-E465-44A3-BBA5-B1BDDF82F7FB}" srcOrd="1" destOrd="0" presId="urn:microsoft.com/office/officeart/2005/8/layout/hierarchy1"/>
    <dgm:cxn modelId="{CEB40319-0F96-48A9-8937-5A48CE01D55C}" type="presParOf" srcId="{9ADDB175-E465-44A3-BBA5-B1BDDF82F7FB}" destId="{236665A9-1B27-4B58-935B-D91794CF7447}" srcOrd="0" destOrd="0" presId="urn:microsoft.com/office/officeart/2005/8/layout/hierarchy1"/>
    <dgm:cxn modelId="{AA808494-C3CB-49F1-A4CA-E2D99FDEE52F}" type="presParOf" srcId="{9ADDB175-E465-44A3-BBA5-B1BDDF82F7FB}" destId="{FDC59115-3BA9-4043-A513-29CCED993972}" srcOrd="1" destOrd="0" presId="urn:microsoft.com/office/officeart/2005/8/layout/hierarchy1"/>
    <dgm:cxn modelId="{579816C8-C61C-44A6-AAA4-018C3939A44E}" type="presParOf" srcId="{FDC59115-3BA9-4043-A513-29CCED993972}" destId="{5E44E254-AA22-4F0E-B63D-197068E9F1BF}" srcOrd="0" destOrd="0" presId="urn:microsoft.com/office/officeart/2005/8/layout/hierarchy1"/>
    <dgm:cxn modelId="{230BE66F-505B-4678-9885-370727194B64}" type="presParOf" srcId="{5E44E254-AA22-4F0E-B63D-197068E9F1BF}" destId="{DD9747E2-E3CE-4D75-A5AC-C1C310DCDB1C}" srcOrd="0" destOrd="0" presId="urn:microsoft.com/office/officeart/2005/8/layout/hierarchy1"/>
    <dgm:cxn modelId="{D232D865-D169-4804-9CAD-D7F081B5A19A}" type="presParOf" srcId="{5E44E254-AA22-4F0E-B63D-197068E9F1BF}" destId="{00A120EA-8144-4B73-8C27-EF7841593916}" srcOrd="1" destOrd="0" presId="urn:microsoft.com/office/officeart/2005/8/layout/hierarchy1"/>
    <dgm:cxn modelId="{65970A6A-52D8-4A86-95C1-EF3408EB6B30}" type="presParOf" srcId="{FDC59115-3BA9-4043-A513-29CCED993972}" destId="{C954FEB8-C686-4FF1-A9ED-3D797CB895B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665A9-1B27-4B58-935B-D91794CF7447}">
      <dsp:nvSpPr>
        <dsp:cNvPr id="0" name=""/>
        <dsp:cNvSpPr/>
      </dsp:nvSpPr>
      <dsp:spPr>
        <a:xfrm>
          <a:off x="6037372" y="2633396"/>
          <a:ext cx="91440" cy="4906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06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27FD8-1E0D-441B-AA61-6D52A0ACB1D8}">
      <dsp:nvSpPr>
        <dsp:cNvPr id="0" name=""/>
        <dsp:cNvSpPr/>
      </dsp:nvSpPr>
      <dsp:spPr>
        <a:xfrm>
          <a:off x="4536577" y="1071415"/>
          <a:ext cx="1546515" cy="490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375"/>
              </a:lnTo>
              <a:lnTo>
                <a:pt x="1546515" y="334375"/>
              </a:lnTo>
              <a:lnTo>
                <a:pt x="1546515" y="4906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7501C-73FC-4400-BA27-5E2D4DFFF06D}">
      <dsp:nvSpPr>
        <dsp:cNvPr id="0" name=""/>
        <dsp:cNvSpPr/>
      </dsp:nvSpPr>
      <dsp:spPr>
        <a:xfrm>
          <a:off x="2990061" y="2633396"/>
          <a:ext cx="1031010" cy="490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375"/>
              </a:lnTo>
              <a:lnTo>
                <a:pt x="1031010" y="334375"/>
              </a:lnTo>
              <a:lnTo>
                <a:pt x="1031010" y="4906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4015A-9048-4A2E-A6B4-7CF50FAF2E1F}">
      <dsp:nvSpPr>
        <dsp:cNvPr id="0" name=""/>
        <dsp:cNvSpPr/>
      </dsp:nvSpPr>
      <dsp:spPr>
        <a:xfrm>
          <a:off x="1962593" y="2633396"/>
          <a:ext cx="1027467" cy="490769"/>
        </a:xfrm>
        <a:custGeom>
          <a:avLst/>
          <a:gdLst/>
          <a:ahLst/>
          <a:cxnLst/>
          <a:rect l="0" t="0" r="0" b="0"/>
          <a:pathLst>
            <a:path>
              <a:moveTo>
                <a:pt x="1027467" y="0"/>
              </a:moveTo>
              <a:lnTo>
                <a:pt x="1027467" y="334477"/>
              </a:lnTo>
              <a:lnTo>
                <a:pt x="0" y="334477"/>
              </a:lnTo>
              <a:lnTo>
                <a:pt x="0" y="4907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3AC07-B44B-442A-A062-51513310C9DB}">
      <dsp:nvSpPr>
        <dsp:cNvPr id="0" name=""/>
        <dsp:cNvSpPr/>
      </dsp:nvSpPr>
      <dsp:spPr>
        <a:xfrm>
          <a:off x="2990061" y="1071415"/>
          <a:ext cx="1546515" cy="490667"/>
        </a:xfrm>
        <a:custGeom>
          <a:avLst/>
          <a:gdLst/>
          <a:ahLst/>
          <a:cxnLst/>
          <a:rect l="0" t="0" r="0" b="0"/>
          <a:pathLst>
            <a:path>
              <a:moveTo>
                <a:pt x="1546515" y="0"/>
              </a:moveTo>
              <a:lnTo>
                <a:pt x="1546515" y="334375"/>
              </a:lnTo>
              <a:lnTo>
                <a:pt x="0" y="334375"/>
              </a:lnTo>
              <a:lnTo>
                <a:pt x="0" y="4906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22960-A39F-4155-847C-C5E6C95D4882}">
      <dsp:nvSpPr>
        <dsp:cNvPr id="0" name=""/>
        <dsp:cNvSpPr/>
      </dsp:nvSpPr>
      <dsp:spPr>
        <a:xfrm>
          <a:off x="3693022" y="101"/>
          <a:ext cx="1687108" cy="1071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DD790-8600-416E-9EA0-8D2C2EC4B594}">
      <dsp:nvSpPr>
        <dsp:cNvPr id="0" name=""/>
        <dsp:cNvSpPr/>
      </dsp:nvSpPr>
      <dsp:spPr>
        <a:xfrm>
          <a:off x="3880479" y="178185"/>
          <a:ext cx="1687108" cy="1071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Niewydolność serca</a:t>
          </a:r>
          <a:endParaRPr lang="pl-PL" sz="1700" kern="1200" dirty="0"/>
        </a:p>
      </dsp:txBody>
      <dsp:txXfrm>
        <a:off x="3911857" y="209563"/>
        <a:ext cx="1624352" cy="1008557"/>
      </dsp:txXfrm>
    </dsp:sp>
    <dsp:sp modelId="{09C66A7A-ABAB-49A8-B09A-D2A1A2D299FB}">
      <dsp:nvSpPr>
        <dsp:cNvPr id="0" name=""/>
        <dsp:cNvSpPr/>
      </dsp:nvSpPr>
      <dsp:spPr>
        <a:xfrm>
          <a:off x="2146507" y="1562082"/>
          <a:ext cx="1687108" cy="1071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DAB00-0442-4357-AE49-C347717AC32E}">
      <dsp:nvSpPr>
        <dsp:cNvPr id="0" name=""/>
        <dsp:cNvSpPr/>
      </dsp:nvSpPr>
      <dsp:spPr>
        <a:xfrm>
          <a:off x="2333963" y="1740166"/>
          <a:ext cx="1687108" cy="1071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Zachowana EF</a:t>
          </a:r>
          <a:endParaRPr lang="pl-PL" sz="1700" kern="1200" dirty="0"/>
        </a:p>
      </dsp:txBody>
      <dsp:txXfrm>
        <a:off x="2365341" y="1771544"/>
        <a:ext cx="1624352" cy="1008557"/>
      </dsp:txXfrm>
    </dsp:sp>
    <dsp:sp modelId="{9C68CD6E-E220-46F6-9DDD-26F993E6F9F3}">
      <dsp:nvSpPr>
        <dsp:cNvPr id="0" name=""/>
        <dsp:cNvSpPr/>
      </dsp:nvSpPr>
      <dsp:spPr>
        <a:xfrm>
          <a:off x="1119039" y="3124165"/>
          <a:ext cx="1687108" cy="1071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19B02-97BF-4A8B-B78E-C434133A0E2D}">
      <dsp:nvSpPr>
        <dsp:cNvPr id="0" name=""/>
        <dsp:cNvSpPr/>
      </dsp:nvSpPr>
      <dsp:spPr>
        <a:xfrm>
          <a:off x="1306495" y="3302249"/>
          <a:ext cx="1687108" cy="1071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&gt;50%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+ </a:t>
          </a:r>
          <a:r>
            <a:rPr lang="pl-PL" sz="1700" kern="1200" dirty="0" err="1" smtClean="0"/>
            <a:t>NTproBNP</a:t>
          </a:r>
          <a:endParaRPr lang="pl-PL" sz="1700" kern="1200" dirty="0"/>
        </a:p>
      </dsp:txBody>
      <dsp:txXfrm>
        <a:off x="1337873" y="3333627"/>
        <a:ext cx="1624352" cy="1008557"/>
      </dsp:txXfrm>
    </dsp:sp>
    <dsp:sp modelId="{516BF8B5-EE4A-477C-A7FD-EED2C1593ADA}">
      <dsp:nvSpPr>
        <dsp:cNvPr id="0" name=""/>
        <dsp:cNvSpPr/>
      </dsp:nvSpPr>
      <dsp:spPr>
        <a:xfrm>
          <a:off x="3177517" y="3124063"/>
          <a:ext cx="1687108" cy="1071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1DAED-B854-46BD-B495-37901055AD03}">
      <dsp:nvSpPr>
        <dsp:cNvPr id="0" name=""/>
        <dsp:cNvSpPr/>
      </dsp:nvSpPr>
      <dsp:spPr>
        <a:xfrm>
          <a:off x="3364974" y="3302147"/>
          <a:ext cx="1687108" cy="1071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40-50%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+ </a:t>
          </a:r>
          <a:r>
            <a:rPr lang="pl-PL" sz="1700" kern="1200" dirty="0" err="1" smtClean="0"/>
            <a:t>NTproBNP</a:t>
          </a:r>
          <a:endParaRPr lang="pl-PL" sz="1700" kern="1200" dirty="0"/>
        </a:p>
      </dsp:txBody>
      <dsp:txXfrm>
        <a:off x="3396352" y="3333525"/>
        <a:ext cx="1624352" cy="1008557"/>
      </dsp:txXfrm>
    </dsp:sp>
    <dsp:sp modelId="{89733917-1EBA-400A-9131-C3527A1D6E81}">
      <dsp:nvSpPr>
        <dsp:cNvPr id="0" name=""/>
        <dsp:cNvSpPr/>
      </dsp:nvSpPr>
      <dsp:spPr>
        <a:xfrm>
          <a:off x="5239538" y="1562082"/>
          <a:ext cx="1687108" cy="1071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A6AA2-40B5-425C-A55D-53B26E5B57BE}">
      <dsp:nvSpPr>
        <dsp:cNvPr id="0" name=""/>
        <dsp:cNvSpPr/>
      </dsp:nvSpPr>
      <dsp:spPr>
        <a:xfrm>
          <a:off x="5426995" y="1740166"/>
          <a:ext cx="1687108" cy="1071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Obniżona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 EF</a:t>
          </a:r>
          <a:endParaRPr lang="pl-PL" sz="1700" kern="1200" dirty="0"/>
        </a:p>
      </dsp:txBody>
      <dsp:txXfrm>
        <a:off x="5458373" y="1771544"/>
        <a:ext cx="1624352" cy="1008557"/>
      </dsp:txXfrm>
    </dsp:sp>
    <dsp:sp modelId="{DD9747E2-E3CE-4D75-A5AC-C1C310DCDB1C}">
      <dsp:nvSpPr>
        <dsp:cNvPr id="0" name=""/>
        <dsp:cNvSpPr/>
      </dsp:nvSpPr>
      <dsp:spPr>
        <a:xfrm>
          <a:off x="5239538" y="3124063"/>
          <a:ext cx="1687108" cy="1071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120EA-8144-4B73-8C27-EF7841593916}">
      <dsp:nvSpPr>
        <dsp:cNvPr id="0" name=""/>
        <dsp:cNvSpPr/>
      </dsp:nvSpPr>
      <dsp:spPr>
        <a:xfrm>
          <a:off x="5426995" y="3302147"/>
          <a:ext cx="1687108" cy="1071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&lt;40%</a:t>
          </a:r>
          <a:endParaRPr lang="pl-PL" sz="1700" kern="1200" dirty="0"/>
        </a:p>
      </dsp:txBody>
      <dsp:txXfrm>
        <a:off x="5458373" y="3333525"/>
        <a:ext cx="1624352" cy="1008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611C1-8089-44DC-BFDE-1C1D7B453321}" type="datetimeFigureOut">
              <a:rPr lang="pl-PL" smtClean="0"/>
              <a:t>2018-03-11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60E64-1007-4DAF-8664-56998D91BC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07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60E64-1007-4DAF-8664-56998D91BC4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630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Zdekompesnowany</a:t>
            </a:r>
            <a:r>
              <a:rPr lang="pl-PL" baseline="0" dirty="0" smtClean="0"/>
              <a:t> – objawy u pacjenta ulegają nasileniu – objawy mogą wystąpić gwałtownie lub nasilać się powoli</a:t>
            </a:r>
          </a:p>
          <a:p>
            <a:r>
              <a:rPr lang="pl-PL" baseline="0" dirty="0" smtClean="0"/>
              <a:t>Jest to jedna z najczęstszych przyczyn HOSPITALIZACJI!!! – STA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60E64-1007-4DAF-8664-56998D91BC4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4496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Każde</a:t>
            </a:r>
            <a:r>
              <a:rPr lang="pl-PL" baseline="0" dirty="0" smtClean="0"/>
              <a:t> kolejne zaostrzenie niewydolności serca powoduje stopniowe pogarszanie funkcji serca, nigdy po epizodzie zaostrzenia nie wraca się do stanu przed zaostrzeniem.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60E64-1007-4DAF-8664-56998D91BC45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375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Dowody z badań naukowych</a:t>
            </a:r>
            <a:r>
              <a:rPr lang="pl-PL" baseline="0" dirty="0" smtClean="0"/>
              <a:t> i zalecenia.</a:t>
            </a:r>
          </a:p>
          <a:p>
            <a:r>
              <a:rPr lang="pl-PL" baseline="0" dirty="0" smtClean="0"/>
              <a:t>Przedłużanie życia – leczeni NT i </a:t>
            </a:r>
            <a:r>
              <a:rPr lang="pl-PL" baseline="0" dirty="0" err="1" smtClean="0"/>
              <a:t>statyny</a:t>
            </a:r>
            <a:r>
              <a:rPr lang="pl-PL" baseline="0" dirty="0" smtClean="0"/>
              <a:t> w CAD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60E64-1007-4DAF-8664-56998D91BC45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7115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LEKI OBJAWOWE</a:t>
            </a:r>
            <a:r>
              <a:rPr lang="pl-PL" baseline="0" dirty="0" smtClean="0"/>
              <a:t> – DZIAŁAJĄ SZYBKO – SZYBKI EFEKT</a:t>
            </a:r>
            <a:endParaRPr lang="pl-PL" dirty="0" smtClean="0"/>
          </a:p>
          <a:p>
            <a:r>
              <a:rPr lang="pl-PL" dirty="0" smtClean="0"/>
              <a:t>Moczopędne</a:t>
            </a:r>
            <a:r>
              <a:rPr lang="pl-PL" baseline="0" dirty="0" smtClean="0"/>
              <a:t> – stymulują diurezę – lepiej nie stosować na noc, ale czasem nie ma wyjścia</a:t>
            </a:r>
          </a:p>
          <a:p>
            <a:r>
              <a:rPr lang="pl-PL" baseline="0" dirty="0" smtClean="0"/>
              <a:t>Usuwają lub zatrzymują potas</a:t>
            </a:r>
            <a:endParaRPr lang="pl-PL" dirty="0" smtClean="0"/>
          </a:p>
          <a:p>
            <a:r>
              <a:rPr lang="pl-PL" dirty="0" smtClean="0"/>
              <a:t>Pętlowe</a:t>
            </a:r>
            <a:r>
              <a:rPr lang="pl-PL" baseline="0" dirty="0" smtClean="0"/>
              <a:t> i </a:t>
            </a:r>
            <a:r>
              <a:rPr lang="pl-PL" baseline="0" dirty="0" err="1" smtClean="0"/>
              <a:t>tiazydy</a:t>
            </a:r>
            <a:r>
              <a:rPr lang="pl-PL" baseline="0" dirty="0" smtClean="0"/>
              <a:t> – można łączyć razem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60E64-1007-4DAF-8664-56998D91BC45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1231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Leki te</a:t>
            </a:r>
            <a:r>
              <a:rPr lang="pl-PL" baseline="0" dirty="0" smtClean="0"/>
              <a:t> działają DŁUGOTERMINOWO – wolny początek działania, brak szybkich efektów działa, a nawet na początku, po niektórych lekach możecie państwo czuć się gorzej – dlatego zaczynamy od małych dawek i dawki podzielone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smtClean="0"/>
              <a:t>UDOWODNIONE - </a:t>
            </a:r>
            <a:r>
              <a:rPr lang="pl-PL" dirty="0" smtClean="0"/>
              <a:t>tylko przy EF &lt; 40%, przy </a:t>
            </a:r>
            <a:r>
              <a:rPr lang="pl-PL" dirty="0" err="1" smtClean="0"/>
              <a:t>HFpEF</a:t>
            </a:r>
            <a:r>
              <a:rPr lang="pl-PL" dirty="0" smtClean="0"/>
              <a:t> - objawowo</a:t>
            </a:r>
          </a:p>
          <a:p>
            <a:endParaRPr lang="pl-PL" baseline="0" dirty="0" smtClean="0"/>
          </a:p>
          <a:p>
            <a:r>
              <a:rPr lang="pl-PL" baseline="0" dirty="0" smtClean="0"/>
              <a:t>ACE-I – kaszel suchy przewlekły, nieproduktywny, 10-20procent, ustępuje do 1 m-ca po odstawieniu</a:t>
            </a:r>
          </a:p>
          <a:p>
            <a:r>
              <a:rPr lang="pl-PL" baseline="0" dirty="0" smtClean="0"/>
              <a:t>Obrzęk </a:t>
            </a:r>
            <a:r>
              <a:rPr lang="pl-PL" baseline="0" dirty="0" err="1" smtClean="0"/>
              <a:t>Quinckego</a:t>
            </a:r>
            <a:endParaRPr lang="pl-PL" baseline="0" dirty="0" smtClean="0"/>
          </a:p>
          <a:p>
            <a:r>
              <a:rPr lang="pl-PL" baseline="0" dirty="0" smtClean="0"/>
              <a:t>MRA – </a:t>
            </a:r>
            <a:r>
              <a:rPr lang="pl-PL" baseline="0" dirty="0" err="1" smtClean="0"/>
              <a:t>spironol</a:t>
            </a:r>
            <a:r>
              <a:rPr lang="pl-PL" baseline="0" dirty="0" smtClean="0"/>
              <a:t> -&gt; </a:t>
            </a:r>
            <a:r>
              <a:rPr lang="pl-PL" baseline="0" dirty="0" err="1" smtClean="0"/>
              <a:t>eplerenon</a:t>
            </a:r>
            <a:endParaRPr lang="pl-PL" baseline="0" dirty="0" smtClean="0"/>
          </a:p>
          <a:p>
            <a:r>
              <a:rPr lang="pl-PL" baseline="0" dirty="0" smtClean="0"/>
              <a:t>INNE – </a:t>
            </a:r>
            <a:r>
              <a:rPr lang="pl-PL" baseline="0" dirty="0" err="1" smtClean="0"/>
              <a:t>iwabradyna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digoksyna</a:t>
            </a:r>
            <a:r>
              <a:rPr lang="pl-PL" baseline="0" dirty="0" smtClean="0"/>
              <a:t>, azotany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60E64-1007-4DAF-8664-56998D91BC45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5221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HF</a:t>
            </a:r>
            <a:r>
              <a:rPr lang="pl-PL" baseline="0" dirty="0" smtClean="0"/>
              <a:t> z obniżoną EF – mogą występować nagłe, nieprzewidywalne zgony – głównie odpowiedzialna za to jest arytmia</a:t>
            </a:r>
          </a:p>
          <a:p>
            <a:r>
              <a:rPr lang="pl-PL" baseline="0" dirty="0" smtClean="0"/>
              <a:t>PO NIM – </a:t>
            </a:r>
          </a:p>
          <a:p>
            <a:endParaRPr lang="pl-PL" baseline="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60E64-1007-4DAF-8664-56998D91BC45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8472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ICD ratuje życie!!!,</a:t>
            </a:r>
            <a:r>
              <a:rPr lang="pl-PL" baseline="0" dirty="0" smtClean="0"/>
              <a:t> ALE nie sprawi że będziecie się lepiej czuć.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60E64-1007-4DAF-8664-56998D91BC45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482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60E64-1007-4DAF-8664-56998D91BC45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514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Bezdech</a:t>
            </a:r>
            <a:r>
              <a:rPr lang="pl-PL" baseline="0" dirty="0" smtClean="0"/>
              <a:t> senny – pogarszają przebieg choroby i rokowanie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60E64-1007-4DAF-8664-56998D91BC45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392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Viagra – bezpieczny lek u os. z</a:t>
            </a:r>
            <a:r>
              <a:rPr lang="pl-PL" baseline="0" dirty="0" smtClean="0"/>
              <a:t> HF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60E64-1007-4DAF-8664-56998D91BC45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42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Wiedza nt. rozpoznawania</a:t>
            </a:r>
            <a:r>
              <a:rPr lang="pl-PL" baseline="0" dirty="0" smtClean="0"/>
              <a:t>, diagnostyki i leczenia NS pochodzi z wytycznych.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60E64-1007-4DAF-8664-56998D91BC4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527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Zespół TYPOWYCH objawów.</a:t>
            </a:r>
            <a:r>
              <a:rPr lang="pl-PL" baseline="0" dirty="0" smtClean="0"/>
              <a:t> Powoduje to obniżeniem rzutu serca lub powodują że serce pracuje „na zwiększonym obciążeniu” – panują większe ciśnienia w sercu, aby zapewnić odpowiednią funkcję serca.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60E64-1007-4DAF-8664-56998D91BC4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057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Zanim przejdziemy do objawów, krótko</a:t>
            </a:r>
            <a:r>
              <a:rPr lang="pl-PL" baseline="0" dirty="0" smtClean="0"/>
              <a:t> nt. funkcjonowania </a:t>
            </a:r>
            <a:r>
              <a:rPr lang="pl-PL" baseline="0" dirty="0" err="1" smtClean="0"/>
              <a:t>ukł</a:t>
            </a:r>
            <a:r>
              <a:rPr lang="pl-PL" baseline="0" dirty="0" smtClean="0"/>
              <a:t>. Krążenia, aby państwo mogli lepiej zrozumieć jak powstają objawy kliniczne. LP i LK – pompują krew (tlen i substancje odżywcze) do wszystkich narządów -&gt;PP PK -&gt;płuca. Czym skutkuje niewydolność serca? – 1) zastój krwi przed i słabe ukrwienie za komorą.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60E64-1007-4DAF-8664-56998D91BC4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908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60E64-1007-4DAF-8664-56998D91BC4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1782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Infekcje</a:t>
            </a:r>
            <a:r>
              <a:rPr lang="pl-PL" baseline="0" dirty="0" smtClean="0"/>
              <a:t> – każdy drobnoustrój</a:t>
            </a:r>
          </a:p>
          <a:p>
            <a:r>
              <a:rPr lang="pl-PL" baseline="0" dirty="0" smtClean="0"/>
              <a:t>Leki: CTH, na depresję, na arytmię serca, NLPZ</a:t>
            </a:r>
            <a:endParaRPr lang="pl-PL" dirty="0" smtClean="0"/>
          </a:p>
          <a:p>
            <a:r>
              <a:rPr lang="pl-PL" dirty="0" smtClean="0"/>
              <a:t>W</a:t>
            </a:r>
            <a:r>
              <a:rPr lang="pl-PL" baseline="0" dirty="0" smtClean="0"/>
              <a:t> gabinecie pacjent z niedoborem </a:t>
            </a:r>
            <a:r>
              <a:rPr lang="pl-PL" baseline="0" dirty="0" err="1" smtClean="0"/>
              <a:t>wit</a:t>
            </a:r>
            <a:r>
              <a:rPr lang="pl-PL" baseline="0" dirty="0" smtClean="0"/>
              <a:t>. B12 – i </a:t>
            </a:r>
            <a:r>
              <a:rPr lang="pl-PL" baseline="0" dirty="0" err="1" smtClean="0"/>
              <a:t>Hgb</a:t>
            </a:r>
            <a:r>
              <a:rPr lang="pl-PL" baseline="0" dirty="0" smtClean="0"/>
              <a:t> 4.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60E64-1007-4DAF-8664-56998D91BC4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5939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Podział – ostra i przewlekła – my zajmiemy</a:t>
            </a:r>
            <a:r>
              <a:rPr lang="pl-PL" baseline="0" dirty="0" smtClean="0"/>
              <a:t> się głównie przewlekłą.</a:t>
            </a:r>
            <a:endParaRPr lang="pl-PL" dirty="0" smtClean="0"/>
          </a:p>
          <a:p>
            <a:r>
              <a:rPr lang="pl-PL" dirty="0" smtClean="0"/>
              <a:t>Jak lekarz będzie diagnozował</a:t>
            </a:r>
            <a:r>
              <a:rPr lang="pl-PL" baseline="0" dirty="0" smtClean="0"/>
              <a:t> u państwa niewydolność serca?</a:t>
            </a:r>
          </a:p>
          <a:p>
            <a:r>
              <a:rPr lang="pl-PL" dirty="0" smtClean="0"/>
              <a:t>W pierwszej kolejności:</a:t>
            </a:r>
            <a:r>
              <a:rPr lang="pl-PL" baseline="0" dirty="0" smtClean="0"/>
              <a:t> 1,2,3 -&gt; jeśli żadne – inna przyczyna, jeśli są – echo, w razie wątpliwości -&gt; BNP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60E64-1007-4DAF-8664-56998D91BC4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3535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Echo</a:t>
            </a:r>
            <a:r>
              <a:rPr lang="pl-PL" baseline="0" dirty="0" smtClean="0"/>
              <a:t> serca – USG serca. Może szczegółowo ocenić budowę i funkcję serca – najważniejszy parametr – EF – jest to…….</a:t>
            </a:r>
          </a:p>
          <a:p>
            <a:r>
              <a:rPr lang="pl-PL" baseline="0" dirty="0" smtClean="0"/>
              <a:t>Poza tym wielkość jam serca.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60E64-1007-4DAF-8664-56998D91BC4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7351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HFmEF</a:t>
            </a:r>
            <a:r>
              <a:rPr lang="pl-PL" dirty="0" smtClean="0"/>
              <a:t> – „szara strefa”</a:t>
            </a:r>
          </a:p>
          <a:p>
            <a:r>
              <a:rPr lang="pl-PL" dirty="0" smtClean="0"/>
              <a:t>W </a:t>
            </a:r>
            <a:r>
              <a:rPr lang="pl-PL" dirty="0" err="1" smtClean="0"/>
              <a:t>HFrEF</a:t>
            </a:r>
            <a:r>
              <a:rPr lang="pl-PL" baseline="0" dirty="0" smtClean="0"/>
              <a:t> – EF jest na tyle obniżona, że nie potrzeba już więcej innych badań, w pozostałych przypadka EF jest prawidłowa lub lekko obniżona, więc trzeba dodatkowych parametrów.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60E64-1007-4DAF-8664-56998D91BC4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932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E272-EA8C-419C-AC0E-1AFC03169688}" type="datetimeFigureOut">
              <a:rPr lang="pl-PL" smtClean="0"/>
              <a:t>2018-03-11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90EFD99-8E3E-43D9-93CC-3ED8AD2C14D9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E272-EA8C-419C-AC0E-1AFC03169688}" type="datetimeFigureOut">
              <a:rPr lang="pl-PL" smtClean="0"/>
              <a:t>2018-03-11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FD99-8E3E-43D9-93CC-3ED8AD2C14D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E272-EA8C-419C-AC0E-1AFC03169688}" type="datetimeFigureOut">
              <a:rPr lang="pl-PL" smtClean="0"/>
              <a:t>2018-03-11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FD99-8E3E-43D9-93CC-3ED8AD2C14D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E272-EA8C-419C-AC0E-1AFC03169688}" type="datetimeFigureOut">
              <a:rPr lang="pl-PL" smtClean="0"/>
              <a:t>2018-03-11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FD99-8E3E-43D9-93CC-3ED8AD2C14D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E272-EA8C-419C-AC0E-1AFC03169688}" type="datetimeFigureOut">
              <a:rPr lang="pl-PL" smtClean="0"/>
              <a:t>2018-03-11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FD99-8E3E-43D9-93CC-3ED8AD2C14D9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E272-EA8C-419C-AC0E-1AFC03169688}" type="datetimeFigureOut">
              <a:rPr lang="pl-PL" smtClean="0"/>
              <a:t>2018-03-11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FD99-8E3E-43D9-93CC-3ED8AD2C14D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E272-EA8C-419C-AC0E-1AFC03169688}" type="datetimeFigureOut">
              <a:rPr lang="pl-PL" smtClean="0"/>
              <a:t>2018-03-11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FD99-8E3E-43D9-93CC-3ED8AD2C14D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E272-EA8C-419C-AC0E-1AFC03169688}" type="datetimeFigureOut">
              <a:rPr lang="pl-PL" smtClean="0"/>
              <a:t>2018-03-11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FD99-8E3E-43D9-93CC-3ED8AD2C14D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E272-EA8C-419C-AC0E-1AFC03169688}" type="datetimeFigureOut">
              <a:rPr lang="pl-PL" smtClean="0"/>
              <a:t>2018-03-11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FD99-8E3E-43D9-93CC-3ED8AD2C14D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E272-EA8C-419C-AC0E-1AFC03169688}" type="datetimeFigureOut">
              <a:rPr lang="pl-PL" smtClean="0"/>
              <a:t>2018-03-11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FD99-8E3E-43D9-93CC-3ED8AD2C14D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E272-EA8C-419C-AC0E-1AFC03169688}" type="datetimeFigureOut">
              <a:rPr lang="pl-PL" smtClean="0"/>
              <a:t>2018-03-11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FD99-8E3E-43D9-93CC-3ED8AD2C14D9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603E272-EA8C-419C-AC0E-1AFC03169688}" type="datetimeFigureOut">
              <a:rPr lang="pl-PL" smtClean="0"/>
              <a:t>2018-03-11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90EFD99-8E3E-43D9-93CC-3ED8AD2C14D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508992"/>
          </a:xfrm>
        </p:spPr>
        <p:txBody>
          <a:bodyPr>
            <a:normAutofit fontScale="62500" lnSpcReduction="20000"/>
          </a:bodyPr>
          <a:lstStyle/>
          <a:p>
            <a:r>
              <a:rPr lang="pl-PL" sz="1400" dirty="0" smtClean="0"/>
              <a:t>Wojciech Nowak</a:t>
            </a:r>
          </a:p>
          <a:p>
            <a:r>
              <a:rPr lang="pl-PL" sz="1400" dirty="0" smtClean="0"/>
              <a:t>Klinika Intensywnej Terapii Kardiologicznej</a:t>
            </a:r>
          </a:p>
          <a:p>
            <a:r>
              <a:rPr lang="pl-PL" sz="1400" dirty="0" smtClean="0"/>
              <a:t>Instytut Kardiologii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504" y="2636912"/>
            <a:ext cx="7772400" cy="1828800"/>
          </a:xfrm>
        </p:spPr>
        <p:txBody>
          <a:bodyPr/>
          <a:lstStyle/>
          <a:p>
            <a:r>
              <a:rPr lang="pl-PL" sz="3600" dirty="0" smtClean="0"/>
              <a:t>Niewydolność serca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/>
              <a:t>Serce dla arytmii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8429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klasyfikacja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200" dirty="0" smtClean="0"/>
              <a:t>ECHO SERCA – EF (frakcja wyrzutowa) – norma &gt;50</a:t>
            </a:r>
            <a:r>
              <a:rPr lang="pl-PL" sz="2200" dirty="0"/>
              <a:t>%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92" y="2420888"/>
            <a:ext cx="3727944" cy="401007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452" y="2420888"/>
            <a:ext cx="4765620" cy="40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klasyfikacja</a:t>
            </a: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026815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968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Wypis ze szpitala</a:t>
            </a:r>
            <a:br>
              <a:rPr lang="pl-PL" dirty="0" smtClean="0"/>
            </a:br>
            <a:r>
              <a:rPr lang="pl-PL" dirty="0" smtClean="0"/>
              <a:t>karta informacyjna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16760"/>
          </a:xfrm>
        </p:spPr>
        <p:txBody>
          <a:bodyPr>
            <a:normAutofit fontScale="85000"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pl-PL" dirty="0" smtClean="0"/>
              <a:t>Przewlekła, zastoinowa niewydolność serca </a:t>
            </a:r>
          </a:p>
          <a:p>
            <a:pPr lvl="2"/>
            <a:r>
              <a:rPr lang="pl-PL" dirty="0" smtClean="0"/>
              <a:t>NYHA 1,2,3,4</a:t>
            </a:r>
          </a:p>
          <a:p>
            <a:pPr lvl="2"/>
            <a:r>
              <a:rPr lang="pl-PL" dirty="0" smtClean="0"/>
              <a:t>Zaawansowana, schyłkowa niewydolność serca</a:t>
            </a:r>
            <a:endParaRPr lang="pl-PL" dirty="0"/>
          </a:p>
          <a:p>
            <a:pPr marL="571500" indent="-457200">
              <a:buFont typeface="+mj-lt"/>
              <a:buAutoNum type="arabicPeriod"/>
            </a:pPr>
            <a:r>
              <a:rPr lang="pl-PL" dirty="0" smtClean="0"/>
              <a:t>Zaostrzenie przewlekłej niewydolności serca</a:t>
            </a:r>
          </a:p>
          <a:p>
            <a:pPr lvl="1"/>
            <a:r>
              <a:rPr lang="pl-PL" dirty="0" err="1" smtClean="0"/>
              <a:t>Zdekompensowana</a:t>
            </a:r>
            <a:r>
              <a:rPr lang="pl-PL" dirty="0" smtClean="0"/>
              <a:t> niewydolność serca</a:t>
            </a:r>
          </a:p>
          <a:p>
            <a:pPr lvl="1"/>
            <a:r>
              <a:rPr lang="pl-PL" dirty="0" smtClean="0"/>
              <a:t>Przewlekła niewydolność serca w okresie dekompensacji</a:t>
            </a:r>
          </a:p>
          <a:p>
            <a:pPr marL="411480" lvl="1" indent="0">
              <a:buNone/>
            </a:pPr>
            <a:r>
              <a:rPr lang="pl-PL" dirty="0" smtClean="0"/>
              <a:t>		</a:t>
            </a:r>
            <a:r>
              <a:rPr lang="pl-PL" u="sng" dirty="0" smtClean="0"/>
              <a:t>STAN ZAGROŻENIA ŻYCIA</a:t>
            </a:r>
            <a:endParaRPr lang="pl-PL" dirty="0" smtClean="0"/>
          </a:p>
          <a:p>
            <a:pPr marL="411480" lvl="1" indent="0">
              <a:buNone/>
            </a:pPr>
            <a:endParaRPr lang="pl-PL" dirty="0" smtClean="0"/>
          </a:p>
          <a:p>
            <a:pPr marL="411480" lvl="1" indent="0">
              <a:buNone/>
            </a:pPr>
            <a:r>
              <a:rPr lang="pl-PL" dirty="0" smtClean="0"/>
              <a:t>Przyczyny:</a:t>
            </a:r>
          </a:p>
          <a:p>
            <a:pPr lvl="1"/>
            <a:r>
              <a:rPr lang="pl-PL" dirty="0" smtClean="0"/>
              <a:t>Zawał serca</a:t>
            </a:r>
          </a:p>
          <a:p>
            <a:pPr lvl="1"/>
            <a:r>
              <a:rPr lang="pl-PL" dirty="0" smtClean="0"/>
              <a:t>Zaburzenia rytmu serca</a:t>
            </a:r>
          </a:p>
          <a:p>
            <a:pPr lvl="1"/>
            <a:r>
              <a:rPr lang="pl-PL" dirty="0" smtClean="0"/>
              <a:t>Wzrost ciśnienia tętniczego (</a:t>
            </a:r>
            <a:r>
              <a:rPr lang="pl-PL" dirty="0" err="1" smtClean="0"/>
              <a:t>np</a:t>
            </a:r>
            <a:r>
              <a:rPr lang="pl-PL" dirty="0" smtClean="0"/>
              <a:t>: odstawienie leków)</a:t>
            </a:r>
          </a:p>
          <a:p>
            <a:pPr lvl="1"/>
            <a:r>
              <a:rPr lang="pl-PL" dirty="0" smtClean="0"/>
              <a:t>Infekcje</a:t>
            </a:r>
          </a:p>
          <a:p>
            <a:pPr lvl="1"/>
            <a:r>
              <a:rPr lang="pl-PL" dirty="0" smtClean="0"/>
              <a:t>Odstawienie leków „na serce”</a:t>
            </a:r>
          </a:p>
          <a:p>
            <a:pPr lvl="1"/>
            <a:r>
              <a:rPr lang="pl-PL" dirty="0" smtClean="0"/>
              <a:t>Leki p/bólowe (</a:t>
            </a:r>
            <a:r>
              <a:rPr lang="pl-PL" dirty="0" err="1" smtClean="0"/>
              <a:t>ibuprom</a:t>
            </a:r>
            <a:r>
              <a:rPr lang="pl-PL" dirty="0" smtClean="0"/>
              <a:t>, </a:t>
            </a:r>
            <a:r>
              <a:rPr lang="pl-PL" dirty="0" err="1" smtClean="0"/>
              <a:t>nurofen</a:t>
            </a:r>
            <a:r>
              <a:rPr lang="pl-PL" dirty="0" smtClean="0"/>
              <a:t>, </a:t>
            </a:r>
            <a:r>
              <a:rPr lang="pl-PL" dirty="0" err="1" smtClean="0"/>
              <a:t>ketonal</a:t>
            </a:r>
            <a:r>
              <a:rPr lang="pl-PL" dirty="0" smtClean="0"/>
              <a:t>, </a:t>
            </a:r>
            <a:r>
              <a:rPr lang="pl-PL" dirty="0" err="1" smtClean="0"/>
              <a:t>diclac</a:t>
            </a:r>
            <a:r>
              <a:rPr lang="pl-PL" dirty="0" smtClean="0"/>
              <a:t>)</a:t>
            </a:r>
          </a:p>
          <a:p>
            <a:pPr lvl="1"/>
            <a:r>
              <a:rPr lang="pl-PL" dirty="0" smtClean="0"/>
              <a:t>Alkohol </a:t>
            </a:r>
          </a:p>
          <a:p>
            <a:pPr lvl="1"/>
            <a:r>
              <a:rPr lang="pl-PL" dirty="0" smtClean="0"/>
              <a:t>Choroba nerek, płuc i inne</a:t>
            </a:r>
          </a:p>
          <a:p>
            <a:pPr lvl="1"/>
            <a:endParaRPr lang="pl-PL" dirty="0" smtClean="0"/>
          </a:p>
          <a:p>
            <a:pPr lvl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309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Przebieg choroby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1700808"/>
            <a:ext cx="6666152" cy="498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7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 Opóźnienie rozwoju </a:t>
            </a:r>
            <a:r>
              <a:rPr lang="pl-PL" sz="2800" dirty="0" smtClean="0"/>
              <a:t>i zapobieganie </a:t>
            </a:r>
            <a:r>
              <a:rPr lang="pl-PL" sz="2800" dirty="0"/>
              <a:t>jawnej niewydolności serca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l-PL" dirty="0" smtClean="0"/>
              <a:t>Dowody z badań naukowych</a:t>
            </a:r>
            <a:endParaRPr lang="pl-PL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140053"/>
              </p:ext>
            </p:extLst>
          </p:nvPr>
        </p:nvGraphicFramePr>
        <p:xfrm>
          <a:off x="139900" y="2492896"/>
          <a:ext cx="8833128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Obraz - mapa bitowa" r:id="rId4" imgW="6362640" imgH="2247840" progId="Paint.Picture">
                  <p:embed/>
                </p:oleObj>
              </mc:Choice>
              <mc:Fallback>
                <p:oleObj name="Obraz - mapa bitowa" r:id="rId4" imgW="6362640" imgH="2247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900" y="2492896"/>
                        <a:ext cx="8833128" cy="3384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6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leczenie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l-PL" dirty="0" smtClean="0"/>
              <a:t>Cele</a:t>
            </a:r>
          </a:p>
          <a:p>
            <a:pPr marL="571500" indent="-457200">
              <a:buFont typeface="+mj-lt"/>
              <a:buAutoNum type="arabicPeriod"/>
            </a:pPr>
            <a:r>
              <a:rPr lang="pl-PL" dirty="0" smtClean="0"/>
              <a:t>Poprawa samopoczucia, wydolności wysiłkowej i jakości życia</a:t>
            </a:r>
          </a:p>
          <a:p>
            <a:pPr marL="571500" indent="-457200">
              <a:buFont typeface="+mj-lt"/>
              <a:buAutoNum type="arabicPeriod"/>
            </a:pPr>
            <a:r>
              <a:rPr lang="pl-PL" dirty="0" smtClean="0"/>
              <a:t>Zapobieganie hospitalizacjom i zmniejszenie śmiertelności</a:t>
            </a:r>
          </a:p>
          <a:p>
            <a:pPr marL="571500" indent="-457200">
              <a:buFont typeface="+mj-lt"/>
              <a:buAutoNum type="arabicPeriod"/>
            </a:pPr>
            <a:r>
              <a:rPr lang="pl-PL" dirty="0" smtClean="0"/>
              <a:t>Leczenie choroby podstawowej</a:t>
            </a:r>
          </a:p>
          <a:p>
            <a:pPr marL="571500" indent="-457200">
              <a:buFont typeface="+mj-lt"/>
              <a:buAutoNum type="arabicPeriod"/>
            </a:pPr>
            <a:endParaRPr lang="pl-PL" dirty="0" smtClean="0"/>
          </a:p>
          <a:p>
            <a:pPr marL="571500" indent="-457200">
              <a:buFont typeface="+mj-lt"/>
              <a:buAutoNum type="arabicPeriod"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247148"/>
            <a:ext cx="5088596" cy="248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leczenie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88768"/>
          </a:xfrm>
        </p:spPr>
        <p:txBody>
          <a:bodyPr>
            <a:normAutofit/>
          </a:bodyPr>
          <a:lstStyle/>
          <a:p>
            <a:pPr marL="571500" indent="-457200">
              <a:buAutoNum type="arabicPeriod"/>
            </a:pPr>
            <a:r>
              <a:rPr lang="pl-PL" dirty="0" smtClean="0"/>
              <a:t>Poprawa </a:t>
            </a:r>
            <a:r>
              <a:rPr lang="pl-PL" dirty="0"/>
              <a:t>samopoczucia, wydolności wysiłkowej i jakości </a:t>
            </a:r>
            <a:r>
              <a:rPr lang="pl-PL" dirty="0" smtClean="0"/>
              <a:t>życia</a:t>
            </a:r>
          </a:p>
          <a:p>
            <a:pPr marL="114300" indent="0">
              <a:buNone/>
            </a:pPr>
            <a:endParaRPr lang="pl-PL" dirty="0" smtClean="0"/>
          </a:p>
          <a:p>
            <a:pPr lvl="1"/>
            <a:r>
              <a:rPr lang="pl-PL" dirty="0" smtClean="0"/>
              <a:t>Leki moczopędne</a:t>
            </a:r>
          </a:p>
          <a:p>
            <a:pPr lvl="2"/>
            <a:r>
              <a:rPr lang="pl-PL" dirty="0" smtClean="0"/>
              <a:t>Objawy duszności</a:t>
            </a:r>
          </a:p>
          <a:p>
            <a:pPr lvl="2"/>
            <a:r>
              <a:rPr lang="pl-PL" dirty="0" smtClean="0"/>
              <a:t>Obrzęki</a:t>
            </a:r>
          </a:p>
          <a:p>
            <a:pPr marL="685800" lvl="2" indent="0">
              <a:buNone/>
            </a:pPr>
            <a:endParaRPr lang="pl-PL" dirty="0" smtClean="0"/>
          </a:p>
          <a:p>
            <a:pPr marL="685800" lvl="2" indent="0">
              <a:buNone/>
            </a:pPr>
            <a:r>
              <a:rPr lang="pl-PL" dirty="0" smtClean="0"/>
              <a:t>Efekty uboczne:</a:t>
            </a:r>
          </a:p>
          <a:p>
            <a:pPr lvl="2"/>
            <a:r>
              <a:rPr lang="pl-PL" dirty="0" smtClean="0"/>
              <a:t>Obniżają ciśnienie</a:t>
            </a:r>
          </a:p>
          <a:p>
            <a:pPr lvl="2"/>
            <a:r>
              <a:rPr lang="pl-PL" dirty="0" smtClean="0"/>
              <a:t>odwodnienie</a:t>
            </a:r>
          </a:p>
          <a:p>
            <a:pPr lvl="2"/>
            <a:r>
              <a:rPr lang="pl-PL" dirty="0" smtClean="0"/>
              <a:t>Zaburzenia elektrolitowe (np. sód, potas, wapń, magnez)</a:t>
            </a:r>
          </a:p>
          <a:p>
            <a:pPr lvl="2"/>
            <a:r>
              <a:rPr lang="pl-PL" dirty="0" smtClean="0"/>
              <a:t>Nasilenie dny moczanowej (</a:t>
            </a:r>
            <a:r>
              <a:rPr lang="pl-PL" dirty="0" err="1" smtClean="0"/>
              <a:t>tiazydy</a:t>
            </a:r>
            <a:r>
              <a:rPr lang="pl-PL" dirty="0" smtClean="0"/>
              <a:t>)</a:t>
            </a:r>
          </a:p>
          <a:p>
            <a:pPr lvl="2"/>
            <a:endParaRPr lang="pl-PL" dirty="0" smtClean="0"/>
          </a:p>
          <a:p>
            <a:pPr marL="685800" lvl="2" indent="0">
              <a:buNone/>
            </a:pPr>
            <a:endParaRPr lang="pl-PL" dirty="0"/>
          </a:p>
          <a:p>
            <a:pPr marL="11430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449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leczenie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6128" y="1556792"/>
            <a:ext cx="8229600" cy="5636840"/>
          </a:xfrm>
        </p:spPr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pl-PL" dirty="0" smtClean="0"/>
              <a:t>Zapobieganie </a:t>
            </a:r>
            <a:r>
              <a:rPr lang="pl-PL" dirty="0"/>
              <a:t>hospitalizacjom i </a:t>
            </a:r>
            <a:r>
              <a:rPr lang="pl-PL" dirty="0" smtClean="0"/>
              <a:t>zmniejszenie śmiertelności </a:t>
            </a:r>
          </a:p>
          <a:p>
            <a:pPr marL="868680" lvl="1" indent="-457200">
              <a:buFont typeface="+mj-lt"/>
              <a:buAutoNum type="arabicPeriod"/>
            </a:pPr>
            <a:r>
              <a:rPr lang="pl-PL" dirty="0" smtClean="0"/>
              <a:t>ACE – inhibitory</a:t>
            </a:r>
          </a:p>
          <a:p>
            <a:pPr lvl="2"/>
            <a:r>
              <a:rPr lang="pl-PL" sz="1600" dirty="0" smtClean="0"/>
              <a:t>Efekty uboczne:</a:t>
            </a:r>
          </a:p>
          <a:p>
            <a:pPr lvl="3"/>
            <a:r>
              <a:rPr lang="pl-PL" dirty="0" smtClean="0"/>
              <a:t>Kaszel -&gt; wówczas ARB</a:t>
            </a:r>
          </a:p>
          <a:p>
            <a:pPr lvl="3"/>
            <a:r>
              <a:rPr lang="pl-PL" dirty="0" smtClean="0"/>
              <a:t>Niskie ciśnienie tętnicze</a:t>
            </a:r>
          </a:p>
          <a:p>
            <a:pPr lvl="3"/>
            <a:r>
              <a:rPr lang="pl-PL" dirty="0" smtClean="0"/>
              <a:t>Wzrost potasu</a:t>
            </a:r>
          </a:p>
          <a:p>
            <a:pPr lvl="3"/>
            <a:r>
              <a:rPr lang="pl-PL" dirty="0" smtClean="0"/>
              <a:t>Alergia !!!</a:t>
            </a:r>
          </a:p>
          <a:p>
            <a:pPr lvl="3"/>
            <a:r>
              <a:rPr lang="pl-PL" dirty="0" smtClean="0"/>
              <a:t>Zaburzenia żołądkowo-jelitowe</a:t>
            </a:r>
          </a:p>
          <a:p>
            <a:pPr marL="925830" lvl="1" indent="-514350">
              <a:buFont typeface="+mj-lt"/>
              <a:buAutoNum type="arabicPeriod"/>
            </a:pPr>
            <a:r>
              <a:rPr lang="pl-PL" sz="2200" dirty="0" smtClean="0"/>
              <a:t>Beta-</a:t>
            </a:r>
            <a:r>
              <a:rPr lang="pl-PL" sz="2200" dirty="0" err="1" smtClean="0"/>
              <a:t>blokery</a:t>
            </a:r>
            <a:endParaRPr lang="pl-PL" sz="2200" dirty="0" smtClean="0"/>
          </a:p>
          <a:p>
            <a:pPr lvl="2"/>
            <a:r>
              <a:rPr lang="pl-PL" sz="1600" dirty="0" smtClean="0"/>
              <a:t>Efekty uboczne</a:t>
            </a:r>
          </a:p>
          <a:p>
            <a:pPr lvl="3"/>
            <a:r>
              <a:rPr lang="pl-PL" dirty="0"/>
              <a:t>Niskie ciśnienie </a:t>
            </a:r>
            <a:r>
              <a:rPr lang="pl-PL" dirty="0" smtClean="0"/>
              <a:t>tętnicze</a:t>
            </a:r>
          </a:p>
          <a:p>
            <a:pPr lvl="3"/>
            <a:r>
              <a:rPr lang="pl-PL" dirty="0" smtClean="0"/>
              <a:t>Wolna czynność serca</a:t>
            </a:r>
          </a:p>
          <a:p>
            <a:pPr lvl="3"/>
            <a:endParaRPr lang="pl-PL" dirty="0" smtClean="0"/>
          </a:p>
          <a:p>
            <a:pPr lvl="3"/>
            <a:endParaRPr lang="pl-PL" dirty="0" smtClean="0"/>
          </a:p>
          <a:p>
            <a:pPr marL="1051560" lvl="3" indent="0">
              <a:buNone/>
            </a:pPr>
            <a:endParaRPr lang="pl-PL" dirty="0"/>
          </a:p>
          <a:p>
            <a:pPr marL="114300" indent="0">
              <a:buNone/>
            </a:pP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527865" y="2636912"/>
            <a:ext cx="43646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137346" y="2489936"/>
            <a:ext cx="375513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l-PL" sz="2000" b="0" cap="none" spc="0" dirty="0" smtClean="0">
                <a:ln w="0"/>
                <a:solidFill>
                  <a:srgbClr val="C00000"/>
                </a:solidFill>
              </a:rPr>
              <a:t>3.</a:t>
            </a:r>
            <a:r>
              <a:rPr lang="pl-PL" sz="2000" b="0" cap="none" spc="0" dirty="0" smtClean="0">
                <a:ln w="0"/>
                <a:solidFill>
                  <a:schemeClr val="tx1"/>
                </a:solidFill>
              </a:rPr>
              <a:t> </a:t>
            </a:r>
            <a:r>
              <a:rPr lang="pl-PL" sz="20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</a:rPr>
              <a:t>MRA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16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</a:rPr>
              <a:t>Efekty uboczne: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l-PL" sz="16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</a:rPr>
              <a:t>Powiększenie gruczołów sutkowych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l-PL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</a:rPr>
              <a:t>Wzrost potasu</a:t>
            </a:r>
          </a:p>
          <a:p>
            <a:pPr lvl="2"/>
            <a:endParaRPr lang="pl-PL" sz="1600" b="0" cap="none" spc="0" dirty="0" smtClean="0">
              <a:ln w="0"/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pl-PL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</a:rPr>
              <a:t>Niektóre zamienniki soli zawierają dużo </a:t>
            </a:r>
            <a:r>
              <a:rPr lang="pl-PL" sz="16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</a:rPr>
              <a:t>potasu</a:t>
            </a:r>
            <a:endParaRPr lang="pl-PL" sz="1600" b="0" cap="none" spc="0" dirty="0" smtClean="0">
              <a:ln w="0"/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pl-PL" sz="1600" b="0" cap="none" spc="0" dirty="0" smtClean="0">
              <a:ln w="0"/>
              <a:solidFill>
                <a:schemeClr val="tx1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l-PL" sz="20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leczenie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1664" y="1556792"/>
            <a:ext cx="8229600" cy="4373563"/>
          </a:xfrm>
        </p:spPr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pl-PL" dirty="0" smtClean="0"/>
              <a:t>Zmniejszenie śmiertelności, zapobieganie nagłym zgonom</a:t>
            </a:r>
          </a:p>
          <a:p>
            <a:pPr marL="868680" lvl="1" indent="-457200">
              <a:buFont typeface="+mj-lt"/>
              <a:buAutoNum type="arabicPeriod"/>
            </a:pPr>
            <a:r>
              <a:rPr lang="pl-PL" dirty="0" smtClean="0"/>
              <a:t>EF &lt;35%</a:t>
            </a:r>
          </a:p>
          <a:p>
            <a:pPr marL="868680" lvl="1" indent="-457200">
              <a:buFont typeface="+mj-lt"/>
              <a:buAutoNum type="arabicPeriod"/>
            </a:pPr>
            <a:r>
              <a:rPr lang="pl-PL" dirty="0" smtClean="0"/>
              <a:t>Przebyte groźne arytmie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114717"/>
            <a:ext cx="3630992" cy="3039697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811691" y="6222025"/>
            <a:ext cx="49824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dirty="0" smtClean="0"/>
              <a:t>Kardiowerter – defibrylator (ICD)</a:t>
            </a:r>
            <a:endParaRPr lang="pl-PL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599010" y="2601754"/>
            <a:ext cx="19784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Ratuje życie</a:t>
            </a:r>
          </a:p>
        </p:txBody>
      </p:sp>
    </p:spTree>
    <p:extLst>
      <p:ext uri="{BB962C8B-B14F-4D97-AF65-F5344CB8AC3E}">
        <p14:creationId xmlns:p14="http://schemas.microsoft.com/office/powerpoint/2010/main" val="22450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Leczenie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1844824"/>
            <a:ext cx="8342260" cy="136815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3610001"/>
            <a:ext cx="8342260" cy="241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Niewydolność </a:t>
            </a:r>
            <a:r>
              <a:rPr lang="pl-PL" sz="3600" dirty="0"/>
              <a:t>serca</a:t>
            </a:r>
            <a:br>
              <a:rPr lang="pl-PL" sz="3600" dirty="0"/>
            </a:br>
            <a:endParaRPr lang="pl-PL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749894" cy="246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7776864" cy="193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42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leczenie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26128" y="1916832"/>
            <a:ext cx="335378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EF &lt;35</a:t>
            </a:r>
            <a:r>
              <a:rPr lang="pl-PL" sz="2400" dirty="0"/>
              <a:t> </a:t>
            </a:r>
            <a:r>
              <a:rPr lang="pl-PL" sz="2400" dirty="0" smtClean="0"/>
              <a:t>%</a:t>
            </a:r>
            <a:r>
              <a:rPr lang="pl-PL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  <a:r>
              <a:rPr lang="pl-PL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miany w EKG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Ratuje życie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Zmniejsza objawy</a:t>
            </a:r>
          </a:p>
          <a:p>
            <a:endParaRPr lang="pl-PL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43" y="2906655"/>
            <a:ext cx="3467554" cy="135907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47664" y="5799030"/>
            <a:ext cx="40815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Terapia </a:t>
            </a:r>
            <a:r>
              <a:rPr lang="pl-PL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resynchronizująca</a:t>
            </a:r>
            <a:endParaRPr lang="pl-PL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2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CRT </a:t>
            </a:r>
            <a:r>
              <a:rPr lang="pl-PL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D</a:t>
            </a:r>
            <a:endParaRPr lang="pl-PL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75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Zalecenia – co poza lekami?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28728"/>
          </a:xfrm>
        </p:spPr>
        <p:txBody>
          <a:bodyPr/>
          <a:lstStyle/>
          <a:p>
            <a:r>
              <a:rPr lang="pl-PL" dirty="0" smtClean="0"/>
              <a:t>Edukacja o chorobie:</a:t>
            </a:r>
          </a:p>
          <a:p>
            <a:pPr lvl="1"/>
            <a:r>
              <a:rPr lang="pl-PL" sz="2200" dirty="0" smtClean="0"/>
              <a:t>Definicja</a:t>
            </a:r>
          </a:p>
          <a:p>
            <a:pPr lvl="1"/>
            <a:r>
              <a:rPr lang="pl-PL" sz="2200" dirty="0" smtClean="0"/>
              <a:t>Przyczyny</a:t>
            </a:r>
          </a:p>
          <a:p>
            <a:pPr lvl="1"/>
            <a:r>
              <a:rPr lang="pl-PL" sz="2200" dirty="0" smtClean="0"/>
              <a:t>Objawy</a:t>
            </a:r>
          </a:p>
          <a:p>
            <a:pPr lvl="1"/>
            <a:r>
              <a:rPr lang="pl-PL" sz="2200" dirty="0" smtClean="0"/>
              <a:t>Przebieg choroby</a:t>
            </a:r>
          </a:p>
          <a:p>
            <a:r>
              <a:rPr lang="pl-PL" dirty="0" smtClean="0"/>
              <a:t>Samodzielne rozpoznawanie zmian objawów</a:t>
            </a:r>
          </a:p>
          <a:p>
            <a:pPr lvl="1"/>
            <a:r>
              <a:rPr lang="pl-PL" sz="2200" dirty="0" smtClean="0"/>
              <a:t>Odpowiednie działania </a:t>
            </a:r>
            <a:endParaRPr lang="pl-PL" sz="2200" dirty="0"/>
          </a:p>
          <a:p>
            <a:pPr lvl="2"/>
            <a:r>
              <a:rPr lang="pl-PL" sz="2000" dirty="0" smtClean="0"/>
              <a:t>zmiana ilości wypijanych płynów</a:t>
            </a:r>
          </a:p>
          <a:p>
            <a:pPr lvl="2"/>
            <a:r>
              <a:rPr lang="pl-PL" sz="2000" dirty="0" smtClean="0"/>
              <a:t>dawka leków moczopędnych</a:t>
            </a:r>
          </a:p>
          <a:p>
            <a:pPr lvl="2"/>
            <a:r>
              <a:rPr lang="pl-PL" sz="2000" dirty="0" smtClean="0"/>
              <a:t>decyzja o kontakcie z lekarzem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5876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zalecenia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4751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pl-PL" sz="2200" dirty="0" smtClean="0"/>
              <a:t>Codzienna kontrola masy ciała:</a:t>
            </a:r>
          </a:p>
          <a:p>
            <a:pPr marL="114300" indent="0">
              <a:buNone/>
            </a:pPr>
            <a:r>
              <a:rPr lang="pl-PL" sz="2200" dirty="0"/>
              <a:t>	</a:t>
            </a:r>
            <a:r>
              <a:rPr lang="pl-PL" sz="2200" dirty="0" smtClean="0"/>
              <a:t>(po </a:t>
            </a:r>
            <a:r>
              <a:rPr lang="pl-PL" sz="2200" dirty="0"/>
              <a:t>wstaniu, przed ubraniem się, po oddaniu </a:t>
            </a:r>
            <a:r>
              <a:rPr lang="pl-PL" sz="2200" dirty="0" smtClean="0"/>
              <a:t>	moczu</a:t>
            </a:r>
            <a:r>
              <a:rPr lang="pl-PL" sz="2200" dirty="0"/>
              <a:t>, </a:t>
            </a:r>
            <a:r>
              <a:rPr lang="pl-PL" sz="2200" dirty="0" smtClean="0"/>
              <a:t>przed </a:t>
            </a:r>
            <a:r>
              <a:rPr lang="pl-PL" sz="2200" dirty="0"/>
              <a:t>posiłkiem)</a:t>
            </a:r>
            <a:endParaRPr lang="pl-PL" sz="2200" dirty="0" smtClean="0"/>
          </a:p>
          <a:p>
            <a:pPr marL="411480" lvl="1" indent="0">
              <a:buNone/>
            </a:pPr>
            <a:r>
              <a:rPr lang="pl-PL" sz="1800" dirty="0" smtClean="0"/>
              <a:t>  W razie: </a:t>
            </a:r>
          </a:p>
          <a:p>
            <a:pPr marL="1143000" lvl="2" indent="-457200">
              <a:buFont typeface="+mj-lt"/>
              <a:buAutoNum type="arabicPeriod"/>
            </a:pPr>
            <a:r>
              <a:rPr lang="pl-PL" dirty="0" smtClean="0"/>
              <a:t>Nasilenia duszności</a:t>
            </a:r>
          </a:p>
          <a:p>
            <a:pPr marL="1143000" lvl="2" indent="-457200">
              <a:buFont typeface="+mj-lt"/>
              <a:buAutoNum type="arabicPeriod"/>
            </a:pPr>
            <a:r>
              <a:rPr lang="pl-PL" dirty="0" smtClean="0"/>
              <a:t>Narastania obrzęków</a:t>
            </a:r>
          </a:p>
          <a:p>
            <a:pPr marL="1143000" lvl="2" indent="-457200">
              <a:buFont typeface="+mj-lt"/>
              <a:buAutoNum type="arabicPeriod"/>
            </a:pPr>
            <a:r>
              <a:rPr lang="pl-PL" dirty="0" smtClean="0"/>
              <a:t>Utrzymujący </a:t>
            </a:r>
            <a:r>
              <a:rPr lang="pl-PL" dirty="0"/>
              <a:t>się (&gt; 2 dni) </a:t>
            </a:r>
            <a:r>
              <a:rPr lang="pl-PL" dirty="0" smtClean="0"/>
              <a:t>wzrost </a:t>
            </a:r>
            <a:r>
              <a:rPr lang="pl-PL" dirty="0"/>
              <a:t>masy ciała (&gt; 1,5–2,0 kg/dzień) </a:t>
            </a:r>
          </a:p>
          <a:p>
            <a:pPr lvl="3"/>
            <a:r>
              <a:rPr lang="pl-PL" sz="1800" dirty="0" smtClean="0"/>
              <a:t>Zwiększyć dawkę </a:t>
            </a:r>
            <a:r>
              <a:rPr lang="pl-PL" sz="1800" dirty="0" err="1" smtClean="0"/>
              <a:t>diuretyku</a:t>
            </a:r>
            <a:endParaRPr lang="pl-PL" sz="1800" dirty="0"/>
          </a:p>
          <a:p>
            <a:pPr marL="1143000" lvl="2" indent="-457200">
              <a:buFont typeface="+mj-lt"/>
              <a:buAutoNum type="arabicPeriod"/>
            </a:pPr>
            <a:endParaRPr lang="pl-PL" dirty="0" smtClean="0"/>
          </a:p>
          <a:p>
            <a:pPr marL="1143000" lvl="2" indent="-457200">
              <a:buFont typeface="+mj-lt"/>
              <a:buAutoNum type="arabicPeriod"/>
            </a:pPr>
            <a:r>
              <a:rPr lang="pl-PL" dirty="0" smtClean="0"/>
              <a:t>Wymioty, biegunka, poty nasilone</a:t>
            </a:r>
          </a:p>
          <a:p>
            <a:pPr lvl="3"/>
            <a:r>
              <a:rPr lang="pl-PL" sz="1800" dirty="0" smtClean="0"/>
              <a:t>Zmniejszyć dawkę </a:t>
            </a:r>
            <a:r>
              <a:rPr lang="pl-PL" sz="1800" dirty="0" err="1" smtClean="0"/>
              <a:t>diuretyku</a:t>
            </a:r>
            <a:endParaRPr lang="pl-PL" sz="1800" dirty="0" smtClean="0"/>
          </a:p>
          <a:p>
            <a:pPr lvl="3"/>
            <a:endParaRPr lang="pl-PL" dirty="0"/>
          </a:p>
          <a:p>
            <a:pPr marL="1051560" lvl="3" indent="0">
              <a:buNone/>
            </a:pPr>
            <a:r>
              <a:rPr lang="pl-PL" sz="1800" dirty="0" smtClean="0"/>
              <a:t>W obu przypadkach kontakt z lekarzem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6019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zalecenia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pl-PL" dirty="0" smtClean="0"/>
              <a:t>Dieta i używki</a:t>
            </a:r>
          </a:p>
          <a:p>
            <a:pPr lvl="1"/>
            <a:r>
              <a:rPr lang="pl-PL" dirty="0" smtClean="0"/>
              <a:t>Unikanie nadmiernego przyjmowania płynów</a:t>
            </a:r>
          </a:p>
          <a:p>
            <a:pPr lvl="2"/>
            <a:r>
              <a:rPr lang="pl-PL" dirty="0" smtClean="0"/>
              <a:t>Ok. 1,5-2l/dzień</a:t>
            </a:r>
          </a:p>
          <a:p>
            <a:pPr lvl="2"/>
            <a:r>
              <a:rPr lang="pl-PL" dirty="0" smtClean="0"/>
              <a:t>Zwiększyć podaż – upalne dni, wymioty, biegunka, gorączka</a:t>
            </a:r>
          </a:p>
          <a:p>
            <a:pPr lvl="1"/>
            <a:r>
              <a:rPr lang="pl-PL" dirty="0" smtClean="0"/>
              <a:t>Zbilansowana dieta – dostarczanie energii</a:t>
            </a:r>
          </a:p>
          <a:p>
            <a:pPr lvl="1"/>
            <a:r>
              <a:rPr lang="pl-PL" dirty="0" smtClean="0"/>
              <a:t>Unikać dosalania (6g/dzień)</a:t>
            </a:r>
          </a:p>
          <a:p>
            <a:pPr lvl="1"/>
            <a:r>
              <a:rPr lang="pl-PL" dirty="0" smtClean="0"/>
              <a:t>Zaprzestanie palenia papierosów</a:t>
            </a:r>
          </a:p>
          <a:p>
            <a:pPr lvl="1"/>
            <a:r>
              <a:rPr lang="pl-PL" dirty="0" smtClean="0"/>
              <a:t>Redukcja masy ciała</a:t>
            </a:r>
          </a:p>
          <a:p>
            <a:pPr lvl="1"/>
            <a:r>
              <a:rPr lang="pl-PL" dirty="0" smtClean="0"/>
              <a:t>Alkohol:</a:t>
            </a:r>
          </a:p>
          <a:p>
            <a:pPr lvl="2"/>
            <a:r>
              <a:rPr lang="pl-PL" dirty="0" smtClean="0"/>
              <a:t>Choroba wywołana alkoholem – abstynencja</a:t>
            </a:r>
          </a:p>
          <a:p>
            <a:pPr lvl="2"/>
            <a:r>
              <a:rPr lang="pl-PL" dirty="0" smtClean="0"/>
              <a:t>20ml czystego alkoholu/dzień – M</a:t>
            </a:r>
          </a:p>
          <a:p>
            <a:pPr lvl="2"/>
            <a:r>
              <a:rPr lang="pl-PL" dirty="0" smtClean="0"/>
              <a:t>10ml czystego alkoholu/dzień - K</a:t>
            </a:r>
          </a:p>
          <a:p>
            <a:pPr marL="685800" lvl="2" indent="0">
              <a:buNone/>
            </a:pPr>
            <a:r>
              <a:rPr lang="pl-PL" dirty="0" smtClean="0"/>
              <a:t>	10 </a:t>
            </a:r>
            <a:r>
              <a:rPr lang="pl-PL" dirty="0"/>
              <a:t>ml czystego alkoholu (tj. 1 </a:t>
            </a:r>
            <a:r>
              <a:rPr lang="pl-PL" dirty="0" smtClean="0"/>
              <a:t>kieliszek </a:t>
            </a:r>
            <a:r>
              <a:rPr lang="pl-PL" dirty="0"/>
              <a:t>wina, szklanka piwa, </a:t>
            </a:r>
            <a:r>
              <a:rPr lang="pl-PL" dirty="0" smtClean="0"/>
              <a:t>	kieliszek wódki</a:t>
            </a:r>
            <a:r>
              <a:rPr lang="pl-PL" dirty="0"/>
              <a:t>) 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8791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zalecenia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pl-PL" dirty="0" smtClean="0"/>
              <a:t>Aktywność fizyczna:</a:t>
            </a:r>
          </a:p>
          <a:p>
            <a:pPr lvl="1"/>
            <a:r>
              <a:rPr lang="pl-PL" dirty="0" smtClean="0"/>
              <a:t>Regularne ćwiczenia fizyczne prowadzące </a:t>
            </a:r>
            <a:r>
              <a:rPr lang="pl-PL" dirty="0"/>
              <a:t>do łagodnego lub umiarkowanego uczucia braku </a:t>
            </a:r>
            <a:r>
              <a:rPr lang="pl-PL" dirty="0" smtClean="0"/>
              <a:t>tchu</a:t>
            </a:r>
          </a:p>
          <a:p>
            <a:pPr lvl="1"/>
            <a:r>
              <a:rPr lang="pl-PL" dirty="0" smtClean="0"/>
              <a:t>Poprawia wydolność, zmniejsza objawy</a:t>
            </a:r>
          </a:p>
          <a:p>
            <a:pPr marL="571500" indent="-457200">
              <a:buFont typeface="+mj-lt"/>
              <a:buAutoNum type="arabicPeriod"/>
            </a:pPr>
            <a:r>
              <a:rPr lang="pl-PL" dirty="0" smtClean="0"/>
              <a:t>Szczepienia:</a:t>
            </a:r>
          </a:p>
          <a:p>
            <a:pPr lvl="1"/>
            <a:r>
              <a:rPr lang="pl-PL" dirty="0" smtClean="0"/>
              <a:t>Grypa – co rok</a:t>
            </a:r>
          </a:p>
          <a:p>
            <a:pPr lvl="1"/>
            <a:r>
              <a:rPr lang="pl-PL" dirty="0" smtClean="0"/>
              <a:t>Pneumokoki – co 5 lat</a:t>
            </a:r>
          </a:p>
          <a:p>
            <a:pPr marL="571500" indent="-457200">
              <a:buFont typeface="+mj-lt"/>
              <a:buAutoNum type="arabicPeriod"/>
            </a:pPr>
            <a:r>
              <a:rPr lang="pl-PL" dirty="0" smtClean="0"/>
              <a:t>Zaburzenia snu (30% osób z HF) :</a:t>
            </a:r>
          </a:p>
          <a:p>
            <a:pPr lvl="1"/>
            <a:r>
              <a:rPr lang="pl-PL" dirty="0"/>
              <a:t>	</a:t>
            </a:r>
            <a:r>
              <a:rPr lang="pl-PL" dirty="0" smtClean="0"/>
              <a:t>bezdech senny (ośrodkowy, obturacyjny)</a:t>
            </a:r>
          </a:p>
          <a:p>
            <a:pPr lvl="2"/>
            <a:r>
              <a:rPr lang="pl-PL" dirty="0" smtClean="0"/>
              <a:t>Leczenie – CPAP, leczenie otyłości, HF</a:t>
            </a:r>
          </a:p>
          <a:p>
            <a:pPr lvl="1"/>
            <a:r>
              <a:rPr lang="pl-PL" dirty="0" smtClean="0"/>
              <a:t> 	niepokój, depresja, bezsenność – nasilający się w</a:t>
            </a:r>
            <a:r>
              <a:rPr lang="pl-PL" dirty="0"/>
              <a:t>	pozycji	</a:t>
            </a:r>
            <a:r>
              <a:rPr lang="pl-PL" dirty="0" smtClean="0"/>
              <a:t>leżącej</a:t>
            </a:r>
          </a:p>
          <a:p>
            <a:pPr lvl="1"/>
            <a:r>
              <a:rPr lang="pl-PL" dirty="0"/>
              <a:t>	</a:t>
            </a:r>
            <a:r>
              <a:rPr lang="pl-PL" dirty="0" smtClean="0"/>
              <a:t>nasilenie diurezy w godzinach nocnych (</a:t>
            </a:r>
            <a:r>
              <a:rPr lang="pl-PL" dirty="0" err="1" smtClean="0"/>
              <a:t>diuretyki</a:t>
            </a:r>
            <a:r>
              <a:rPr lang="pl-PL" dirty="0" smtClean="0"/>
              <a:t>)</a:t>
            </a:r>
            <a:r>
              <a:rPr lang="pl-PL" dirty="0"/>
              <a:t>	</a:t>
            </a:r>
            <a:endParaRPr lang="pl-PL" dirty="0" smtClean="0"/>
          </a:p>
          <a:p>
            <a:pPr lvl="1"/>
            <a:endParaRPr lang="pl-PL" dirty="0"/>
          </a:p>
          <a:p>
            <a:pPr marL="411480" lvl="1" indent="0">
              <a:buNone/>
            </a:pPr>
            <a:endParaRPr lang="pl-PL" dirty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37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Zalecenia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pl-PL" dirty="0"/>
              <a:t>Podróże</a:t>
            </a:r>
          </a:p>
          <a:p>
            <a:pPr lvl="1"/>
            <a:r>
              <a:rPr lang="pl-PL" sz="1800" dirty="0"/>
              <a:t>planowanie podróży i odpoczynku zgodnie z własną wydolnością fizyczną</a:t>
            </a:r>
          </a:p>
          <a:p>
            <a:pPr lvl="1"/>
            <a:r>
              <a:rPr lang="pl-PL" sz="1800" dirty="0"/>
              <a:t>dostosowywanie spożycia płynów (wilgotny klimat) </a:t>
            </a:r>
          </a:p>
          <a:p>
            <a:pPr lvl="1"/>
            <a:r>
              <a:rPr lang="pl-PL" sz="1800" dirty="0"/>
              <a:t>niepożądane reakcje na światło słoneczne przy zażywaniu niektórych leków (</a:t>
            </a:r>
            <a:r>
              <a:rPr lang="pl-PL" sz="1800" dirty="0" err="1"/>
              <a:t>amiodaron</a:t>
            </a:r>
            <a:r>
              <a:rPr lang="pl-PL" sz="1800" dirty="0"/>
              <a:t>) </a:t>
            </a:r>
          </a:p>
          <a:p>
            <a:pPr lvl="1"/>
            <a:r>
              <a:rPr lang="pl-PL" sz="1800" dirty="0"/>
              <a:t>wpływ dużych wysokości na utlenowanie krwi </a:t>
            </a:r>
          </a:p>
          <a:p>
            <a:pPr lvl="1"/>
            <a:r>
              <a:rPr lang="pl-PL" sz="1800" dirty="0"/>
              <a:t>Pakowanie leków do bagażu podręcznego w samolocie, posiadanie listy leków i dawkowania wraz z nazwami generycznymi przyjmowanych </a:t>
            </a:r>
            <a:r>
              <a:rPr lang="pl-PL" sz="1800" dirty="0" smtClean="0"/>
              <a:t>substancji</a:t>
            </a:r>
          </a:p>
          <a:p>
            <a:pPr lvl="1"/>
            <a:r>
              <a:rPr lang="pl-PL" sz="1800" dirty="0" smtClean="0"/>
              <a:t>Loty samolotem:</a:t>
            </a:r>
          </a:p>
          <a:p>
            <a:pPr lvl="2"/>
            <a:r>
              <a:rPr lang="pl-PL" dirty="0" smtClean="0"/>
              <a:t>Obniżenie prężności tlenu na wysokości – jeśli objawy choroby dobrze kontrolowane, lot nie powinien być problemem</a:t>
            </a:r>
          </a:p>
          <a:p>
            <a:pPr lvl="2"/>
            <a:r>
              <a:rPr lang="pl-PL" dirty="0" smtClean="0"/>
              <a:t>ICD, CRT-D - zgłosić ochronie (dokument!!!)</a:t>
            </a:r>
          </a:p>
          <a:p>
            <a:pPr lvl="2"/>
            <a:r>
              <a:rPr lang="pl-PL" dirty="0" smtClean="0"/>
              <a:t>Długi lot w pozycji siedzącej – </a:t>
            </a:r>
            <a:r>
              <a:rPr lang="pl-PL" dirty="0" err="1" smtClean="0"/>
              <a:t>obrzękI</a:t>
            </a:r>
            <a:r>
              <a:rPr lang="pl-PL" dirty="0" smtClean="0"/>
              <a:t>, skurcze nóg – często rozciągać mięśnie, spacer po pokładzie</a:t>
            </a:r>
          </a:p>
          <a:p>
            <a:pPr lvl="2"/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38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zalecenia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9690"/>
            <a:ext cx="8229600" cy="5301208"/>
          </a:xfrm>
        </p:spPr>
        <p:txBody>
          <a:bodyPr>
            <a:normAutofit fontScale="85000"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pl-PL" dirty="0" smtClean="0"/>
              <a:t>Aktywność seksualna</a:t>
            </a:r>
          </a:p>
          <a:p>
            <a:pPr lvl="1"/>
            <a:r>
              <a:rPr lang="pl-PL" dirty="0"/>
              <a:t>B</a:t>
            </a:r>
            <a:r>
              <a:rPr lang="pl-PL" dirty="0" smtClean="0"/>
              <a:t>ezpieczeństwo podejmowania </a:t>
            </a:r>
            <a:r>
              <a:rPr lang="pl-PL" dirty="0"/>
              <a:t>aktywności seksualnej pod warunkiem, że nie wywołuje ona objawów </a:t>
            </a:r>
            <a:r>
              <a:rPr lang="pl-PL" dirty="0" smtClean="0"/>
              <a:t>niepożądanych</a:t>
            </a:r>
          </a:p>
          <a:p>
            <a:pPr lvl="1"/>
            <a:r>
              <a:rPr lang="pl-PL" dirty="0" smtClean="0"/>
              <a:t>Zaburzenia erekcji </a:t>
            </a:r>
          </a:p>
          <a:p>
            <a:pPr lvl="2"/>
            <a:r>
              <a:rPr lang="pl-PL" dirty="0" smtClean="0"/>
              <a:t>Niewydolność serca</a:t>
            </a:r>
          </a:p>
          <a:p>
            <a:pPr lvl="2"/>
            <a:r>
              <a:rPr lang="pl-PL" dirty="0" smtClean="0"/>
              <a:t>Leki (b-</a:t>
            </a:r>
            <a:r>
              <a:rPr lang="pl-PL" dirty="0" err="1" smtClean="0"/>
              <a:t>blokery</a:t>
            </a:r>
            <a:r>
              <a:rPr lang="pl-PL" dirty="0" smtClean="0"/>
              <a:t>, </a:t>
            </a:r>
            <a:r>
              <a:rPr lang="pl-PL" dirty="0" err="1" smtClean="0"/>
              <a:t>tiazydy</a:t>
            </a:r>
            <a:r>
              <a:rPr lang="pl-PL" dirty="0" smtClean="0"/>
              <a:t>, </a:t>
            </a:r>
            <a:r>
              <a:rPr lang="pl-PL" dirty="0" err="1" smtClean="0"/>
              <a:t>spironolakton</a:t>
            </a:r>
            <a:r>
              <a:rPr lang="pl-PL" dirty="0" smtClean="0"/>
              <a:t>)</a:t>
            </a:r>
          </a:p>
          <a:p>
            <a:pPr lvl="2"/>
            <a:r>
              <a:rPr lang="pl-PL" dirty="0" smtClean="0"/>
              <a:t>Inhibitor PDE-5</a:t>
            </a:r>
          </a:p>
          <a:p>
            <a:pPr marL="685800" lvl="2" indent="0">
              <a:buNone/>
            </a:pPr>
            <a:endParaRPr lang="pl-PL" dirty="0" smtClean="0"/>
          </a:p>
          <a:p>
            <a:pPr marL="571500" indent="-457200">
              <a:buFont typeface="+mj-lt"/>
              <a:buAutoNum type="arabicPeriod"/>
            </a:pPr>
            <a:r>
              <a:rPr lang="pl-PL" dirty="0" smtClean="0"/>
              <a:t>Aspekty psychologiczne</a:t>
            </a:r>
          </a:p>
          <a:p>
            <a:pPr lvl="1"/>
            <a:r>
              <a:rPr lang="pl-PL" dirty="0" smtClean="0"/>
              <a:t>Depresja częściej u osób z niewydolnością serca</a:t>
            </a:r>
          </a:p>
          <a:p>
            <a:pPr lvl="1"/>
            <a:r>
              <a:rPr lang="pl-PL" dirty="0" smtClean="0"/>
              <a:t>Zaangażowanie rodziny</a:t>
            </a:r>
          </a:p>
          <a:p>
            <a:pPr lvl="1"/>
            <a:r>
              <a:rPr lang="pl-PL" dirty="0" smtClean="0"/>
              <a:t>Wsparcie specjalistyczne (psycholog, </a:t>
            </a:r>
            <a:r>
              <a:rPr lang="pl-PL" smtClean="0"/>
              <a:t>psychiatra)</a:t>
            </a:r>
          </a:p>
          <a:p>
            <a:pPr marL="411480" lvl="1" indent="0">
              <a:buNone/>
            </a:pPr>
            <a:endParaRPr lang="pl-PL" dirty="0" smtClean="0"/>
          </a:p>
          <a:p>
            <a:pPr marL="571500" indent="-457200">
              <a:buFont typeface="+mj-lt"/>
              <a:buAutoNum type="arabicPeriod"/>
            </a:pPr>
            <a:r>
              <a:rPr lang="pl-PL" dirty="0" smtClean="0"/>
              <a:t>Niezalecane leki:</a:t>
            </a:r>
          </a:p>
          <a:p>
            <a:pPr lvl="1"/>
            <a:r>
              <a:rPr lang="pl-PL" dirty="0" smtClean="0"/>
              <a:t>NLPZ: </a:t>
            </a:r>
          </a:p>
          <a:p>
            <a:pPr lvl="2"/>
            <a:r>
              <a:rPr lang="pl-PL" dirty="0" smtClean="0"/>
              <a:t>Pogarszają funkcję nerek</a:t>
            </a:r>
          </a:p>
          <a:p>
            <a:pPr lvl="2"/>
            <a:r>
              <a:rPr lang="pl-PL" dirty="0" smtClean="0"/>
              <a:t>Osłabiają efekt leków moczopędnych</a:t>
            </a:r>
          </a:p>
          <a:p>
            <a:pPr lvl="2"/>
            <a:r>
              <a:rPr lang="pl-PL" dirty="0" smtClean="0"/>
              <a:t>Zwiększenie poziomu potasu we krwi</a:t>
            </a:r>
          </a:p>
          <a:p>
            <a:pPr lvl="2"/>
            <a:r>
              <a:rPr lang="pl-PL" dirty="0" smtClean="0"/>
              <a:t>Powodują chorobę wrzodową</a:t>
            </a:r>
          </a:p>
        </p:txBody>
      </p:sp>
    </p:spTree>
    <p:extLst>
      <p:ext uri="{BB962C8B-B14F-4D97-AF65-F5344CB8AC3E}">
        <p14:creationId xmlns:p14="http://schemas.microsoft.com/office/powerpoint/2010/main" val="40879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pl-PL" sz="4000" dirty="0" smtClean="0"/>
          </a:p>
          <a:p>
            <a:pPr marL="114300" indent="0" algn="ctr">
              <a:buNone/>
            </a:pPr>
            <a:endParaRPr lang="pl-PL" sz="4000" dirty="0"/>
          </a:p>
          <a:p>
            <a:pPr marL="114300" indent="0" algn="ctr">
              <a:buNone/>
            </a:pPr>
            <a:r>
              <a:rPr lang="pl-PL" sz="4000" dirty="0" smtClean="0"/>
              <a:t>PYTANIA ???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6728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DefiNicja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pl-PL" b="1" dirty="0" smtClean="0"/>
              <a:t>Definicja </a:t>
            </a:r>
            <a:r>
              <a:rPr lang="pl-PL" b="1" dirty="0"/>
              <a:t>niewydolności serca</a:t>
            </a:r>
          </a:p>
          <a:p>
            <a:r>
              <a:rPr lang="pl-PL" dirty="0" smtClean="0"/>
              <a:t>zespół </a:t>
            </a:r>
            <a:r>
              <a:rPr lang="pl-PL" dirty="0"/>
              <a:t>typowych objawów </a:t>
            </a:r>
            <a:r>
              <a:rPr lang="pl-PL" dirty="0" smtClean="0"/>
              <a:t>podmiotowych i/lub przedmiotowych, spowodowane zaburzeniami </a:t>
            </a:r>
            <a:r>
              <a:rPr lang="pl-PL" dirty="0"/>
              <a:t>w budowie i/lub czynności serca, </a:t>
            </a:r>
            <a:r>
              <a:rPr lang="pl-PL" dirty="0" smtClean="0"/>
              <a:t>które powodują </a:t>
            </a:r>
            <a:r>
              <a:rPr lang="pl-PL" dirty="0"/>
              <a:t>zmniejszony rzut serca i/lub zwiększone </a:t>
            </a:r>
            <a:r>
              <a:rPr lang="pl-PL" dirty="0" smtClean="0"/>
              <a:t>ciśnienia wewnątrzsercowe </a:t>
            </a:r>
            <a:r>
              <a:rPr lang="pl-PL" dirty="0"/>
              <a:t>w spoczynku lub w trakcie </a:t>
            </a:r>
            <a:r>
              <a:rPr lang="pl-PL" dirty="0" smtClean="0"/>
              <a:t>wysiłku</a:t>
            </a:r>
          </a:p>
          <a:p>
            <a:endParaRPr lang="pl-PL" sz="1900" dirty="0" smtClean="0"/>
          </a:p>
          <a:p>
            <a:r>
              <a:rPr lang="pl-PL" sz="1900" dirty="0" smtClean="0"/>
              <a:t>1–2</a:t>
            </a:r>
            <a:r>
              <a:rPr lang="pl-PL" sz="1900" dirty="0"/>
              <a:t>% dorosłej populacji w krajach </a:t>
            </a:r>
            <a:r>
              <a:rPr lang="pl-PL" sz="1900" dirty="0" smtClean="0"/>
              <a:t>rozwiniętych, </a:t>
            </a:r>
          </a:p>
          <a:p>
            <a:r>
              <a:rPr lang="pl-PL" sz="1900" dirty="0" smtClean="0"/>
              <a:t>w </a:t>
            </a:r>
            <a:r>
              <a:rPr lang="pl-PL" sz="1900" dirty="0"/>
              <a:t>grupie </a:t>
            </a:r>
            <a:r>
              <a:rPr lang="pl-PL" sz="1900" dirty="0" smtClean="0"/>
              <a:t>≥70rż</a:t>
            </a:r>
            <a:r>
              <a:rPr lang="pl-PL" sz="1900" dirty="0"/>
              <a:t>. </a:t>
            </a:r>
            <a:r>
              <a:rPr lang="pl-PL" sz="1900" dirty="0" smtClean="0"/>
              <a:t>ponad </a:t>
            </a:r>
            <a:r>
              <a:rPr lang="pl-PL" sz="1900" dirty="0"/>
              <a:t>10% populacji</a:t>
            </a:r>
            <a:endParaRPr lang="pl-PL" sz="1900" dirty="0" smtClean="0"/>
          </a:p>
          <a:p>
            <a:endParaRPr lang="pl-PL" dirty="0"/>
          </a:p>
          <a:p>
            <a:r>
              <a:rPr lang="pl-PL" dirty="0"/>
              <a:t>b</a:t>
            </a:r>
            <a:r>
              <a:rPr lang="pl-PL" dirty="0" smtClean="0"/>
              <a:t>ezobjawowe nieprawidłowości </a:t>
            </a:r>
            <a:r>
              <a:rPr lang="pl-PL" dirty="0"/>
              <a:t>budowy lub czynności serca </a:t>
            </a:r>
            <a:r>
              <a:rPr lang="pl-PL" dirty="0" smtClean="0"/>
              <a:t> - wyprzedzają jawną </a:t>
            </a:r>
            <a:r>
              <a:rPr lang="pl-PL" dirty="0"/>
              <a:t>klinicznie </a:t>
            </a:r>
            <a:r>
              <a:rPr lang="pl-PL" dirty="0" smtClean="0"/>
              <a:t>chorobę</a:t>
            </a:r>
            <a:endParaRPr lang="pl-PL" dirty="0"/>
          </a:p>
          <a:p>
            <a:pPr marL="11430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57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Układ krążenia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1720" y="1772816"/>
            <a:ext cx="4752528" cy="481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15212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Objawy</a:t>
            </a:r>
            <a:br>
              <a:rPr lang="pl-PL" dirty="0" smtClean="0"/>
            </a:br>
            <a:r>
              <a:rPr lang="pl-PL" sz="2700" dirty="0" smtClean="0"/>
              <a:t>są</a:t>
            </a:r>
            <a:r>
              <a:rPr lang="pl-PL" dirty="0" smtClean="0"/>
              <a:t> </a:t>
            </a:r>
            <a:r>
              <a:rPr lang="pl-PL" sz="2700" dirty="0" smtClean="0"/>
              <a:t>niespecyficzne </a:t>
            </a:r>
            <a:r>
              <a:rPr lang="pl-PL" sz="2700" dirty="0"/>
              <a:t>!!!</a:t>
            </a:r>
            <a:br>
              <a:rPr lang="pl-PL" sz="2700" dirty="0"/>
            </a:br>
            <a:endParaRPr lang="pl-PL" sz="27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3096344" cy="442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2674615" cy="4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201692" cy="276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4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15212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Objawy</a:t>
            </a:r>
            <a:br>
              <a:rPr lang="pl-PL" dirty="0" smtClean="0"/>
            </a:br>
            <a:r>
              <a:rPr lang="pl-PL" sz="2700" dirty="0" smtClean="0"/>
              <a:t>są</a:t>
            </a:r>
            <a:r>
              <a:rPr lang="pl-PL" dirty="0" smtClean="0"/>
              <a:t> </a:t>
            </a:r>
            <a:r>
              <a:rPr lang="pl-PL" sz="2700" dirty="0" smtClean="0"/>
              <a:t>niespecyficzne </a:t>
            </a:r>
            <a:r>
              <a:rPr lang="pl-PL" sz="2700" dirty="0"/>
              <a:t>!!!</a:t>
            </a:r>
            <a:br>
              <a:rPr lang="pl-PL" sz="2700" dirty="0"/>
            </a:br>
            <a:endParaRPr lang="pl-PL" sz="27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7"/>
            <a:ext cx="2808312" cy="44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807"/>
            <a:ext cx="20288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2" y="2465515"/>
            <a:ext cx="3334494" cy="296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14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przyczyny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Choroba wieńcowa</a:t>
            </a:r>
          </a:p>
          <a:p>
            <a:r>
              <a:rPr lang="pl-PL" dirty="0" smtClean="0"/>
              <a:t>NT, Cukrzyca</a:t>
            </a:r>
          </a:p>
          <a:p>
            <a:r>
              <a:rPr lang="pl-PL" dirty="0" smtClean="0"/>
              <a:t>Wady serca </a:t>
            </a:r>
          </a:p>
          <a:p>
            <a:r>
              <a:rPr lang="pl-PL" dirty="0" smtClean="0"/>
              <a:t>Choroby wsierdzia i osierdzia</a:t>
            </a:r>
          </a:p>
          <a:p>
            <a:r>
              <a:rPr lang="pl-PL" u="sng" dirty="0" smtClean="0"/>
              <a:t>Arytmie (szybkie lub wolne bicie serca)</a:t>
            </a:r>
          </a:p>
          <a:p>
            <a:r>
              <a:rPr lang="pl-PL" dirty="0" smtClean="0"/>
              <a:t>Zapalenie mięśnia sercowego (</a:t>
            </a:r>
            <a:r>
              <a:rPr lang="pl-PL" dirty="0" err="1" smtClean="0"/>
              <a:t>np</a:t>
            </a:r>
            <a:r>
              <a:rPr lang="pl-PL" dirty="0" smtClean="0"/>
              <a:t>: grypa)</a:t>
            </a:r>
          </a:p>
          <a:p>
            <a:r>
              <a:rPr lang="pl-PL" dirty="0" err="1"/>
              <a:t>K</a:t>
            </a:r>
            <a:r>
              <a:rPr lang="pl-PL" dirty="0" err="1" smtClean="0"/>
              <a:t>ardiomiopatie</a:t>
            </a:r>
            <a:endParaRPr lang="pl-PL" dirty="0" smtClean="0"/>
          </a:p>
          <a:p>
            <a:r>
              <a:rPr lang="pl-PL" dirty="0" smtClean="0"/>
              <a:t>Uszkodzenie toksyczne </a:t>
            </a:r>
            <a:r>
              <a:rPr lang="pl-PL" sz="2200" dirty="0" smtClean="0"/>
              <a:t>(leki, alkohol, narkotyki, sterydy)</a:t>
            </a:r>
          </a:p>
          <a:p>
            <a:r>
              <a:rPr lang="pl-PL" dirty="0" err="1" smtClean="0"/>
              <a:t>Pozasercowe</a:t>
            </a:r>
            <a:r>
              <a:rPr lang="pl-PL" dirty="0" smtClean="0"/>
              <a:t>:</a:t>
            </a:r>
          </a:p>
          <a:p>
            <a:pPr lvl="1"/>
            <a:r>
              <a:rPr lang="pl-PL" dirty="0" smtClean="0"/>
              <a:t>Anemia, sepsa</a:t>
            </a:r>
          </a:p>
          <a:p>
            <a:pPr lvl="1"/>
            <a:r>
              <a:rPr lang="pl-PL" dirty="0" smtClean="0"/>
              <a:t>Niewydolność nerek</a:t>
            </a:r>
          </a:p>
          <a:p>
            <a:pPr lvl="1"/>
            <a:r>
              <a:rPr lang="pl-PL" dirty="0" smtClean="0"/>
              <a:t>Nowotwory i ich leczenie</a:t>
            </a:r>
          </a:p>
          <a:p>
            <a:pPr lvl="1"/>
            <a:r>
              <a:rPr lang="pl-PL" dirty="0" smtClean="0"/>
              <a:t>Choroby endokrynologiczne</a:t>
            </a:r>
          </a:p>
          <a:p>
            <a:pPr lvl="1"/>
            <a:r>
              <a:rPr lang="pl-PL" dirty="0" smtClean="0"/>
              <a:t>Zaburzenia odżywiania – otyłość!!!, niedobory pokarmowe</a:t>
            </a:r>
          </a:p>
        </p:txBody>
      </p:sp>
    </p:spTree>
    <p:extLst>
      <p:ext uri="{BB962C8B-B14F-4D97-AF65-F5344CB8AC3E}">
        <p14:creationId xmlns:p14="http://schemas.microsoft.com/office/powerpoint/2010/main" val="18106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2605" y="357573"/>
            <a:ext cx="8260672" cy="1039427"/>
          </a:xfrm>
        </p:spPr>
        <p:txBody>
          <a:bodyPr/>
          <a:lstStyle/>
          <a:p>
            <a:r>
              <a:rPr lang="pl-PL" dirty="0"/>
              <a:t>diagnostyka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4435" y="1687178"/>
            <a:ext cx="8229600" cy="2066923"/>
          </a:xfrm>
        </p:spPr>
        <p:txBody>
          <a:bodyPr/>
          <a:lstStyle/>
          <a:p>
            <a:pPr marL="571500" indent="-457200">
              <a:buAutoNum type="arabicPeriod"/>
            </a:pPr>
            <a:r>
              <a:rPr lang="pl-P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Ostra niewydolność serca – stan zagrożenia życia</a:t>
            </a:r>
          </a:p>
          <a:p>
            <a:pPr marL="571500" indent="-457200">
              <a:buAutoNum type="arabicPeriod"/>
            </a:pPr>
            <a:r>
              <a:rPr lang="pl-P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Przewlekła niewydolność serca:</a:t>
            </a:r>
          </a:p>
          <a:p>
            <a:pPr marL="868680" lvl="1" indent="-457200">
              <a:buAutoNum type="arabicPeriod"/>
            </a:pPr>
            <a:r>
              <a:rPr lang="pl-P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Objawy</a:t>
            </a:r>
          </a:p>
          <a:p>
            <a:pPr marL="868680" lvl="1" indent="-457200">
              <a:buAutoNum type="arabicPeriod"/>
            </a:pPr>
            <a:r>
              <a:rPr lang="pl-P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Czynniki ryzyka (choroby towarzyszące)</a:t>
            </a:r>
          </a:p>
          <a:p>
            <a:pPr marL="868680" lvl="1" indent="-457200">
              <a:buAutoNum type="arabicPeriod"/>
            </a:pPr>
            <a:r>
              <a:rPr lang="pl-P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EKG – jakakolwiek nieprawidłowość</a:t>
            </a:r>
          </a:p>
          <a:p>
            <a:pPr marL="411480" lvl="1" indent="0">
              <a:buNone/>
            </a:pPr>
            <a:endParaRPr lang="pl-PL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868680" lvl="1" indent="-457200">
              <a:buAutoNum type="arabicPeriod"/>
            </a:pPr>
            <a:endParaRPr lang="pl-PL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l-P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Strzałka w dół 5"/>
          <p:cNvSpPr/>
          <p:nvPr/>
        </p:nvSpPr>
        <p:spPr>
          <a:xfrm>
            <a:off x="1025936" y="3873960"/>
            <a:ext cx="484632" cy="19153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260140" y="5895330"/>
            <a:ext cx="20162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Echo serca</a:t>
            </a:r>
            <a:endParaRPr lang="pl-PL" sz="24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trzałka w dół 8"/>
          <p:cNvSpPr/>
          <p:nvPr/>
        </p:nvSpPr>
        <p:spPr>
          <a:xfrm>
            <a:off x="3707904" y="3873960"/>
            <a:ext cx="216024" cy="779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699792" y="4653136"/>
            <a:ext cx="20162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BNP, </a:t>
            </a:r>
            <a:r>
              <a:rPr lang="pl-PL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NTproBNP</a:t>
            </a:r>
            <a:endParaRPr lang="pl-PL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Strzałka w dół 11"/>
          <p:cNvSpPr/>
          <p:nvPr/>
        </p:nvSpPr>
        <p:spPr>
          <a:xfrm>
            <a:off x="6805340" y="3873960"/>
            <a:ext cx="216024" cy="779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5905240" y="4831656"/>
            <a:ext cx="20162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Inna przyczyna objawów</a:t>
            </a:r>
            <a:endParaRPr lang="pl-PL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Strzałka wygięta w górę 16"/>
          <p:cNvSpPr/>
          <p:nvPr/>
        </p:nvSpPr>
        <p:spPr>
          <a:xfrm rot="5400000">
            <a:off x="4780366" y="4760600"/>
            <a:ext cx="381597" cy="105317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Wygięta strzałka 17"/>
          <p:cNvSpPr/>
          <p:nvPr/>
        </p:nvSpPr>
        <p:spPr>
          <a:xfrm rot="10800000">
            <a:off x="2747924" y="5096389"/>
            <a:ext cx="599940" cy="1254530"/>
          </a:xfrm>
          <a:prstGeom prst="bentArrow">
            <a:avLst>
              <a:gd name="adj1" fmla="val 25000"/>
              <a:gd name="adj2" fmla="val 25000"/>
              <a:gd name="adj3" fmla="val 21646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2445597" y="5034963"/>
            <a:ext cx="6862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pl-PL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40958" y="4711797"/>
            <a:ext cx="6862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endParaRPr lang="pl-PL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107504" y="6462972"/>
            <a:ext cx="8784976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Dodatkowe badania: Tomografia, Rezonans Magnetyczny, RTG, biopsja, </a:t>
            </a:r>
            <a:r>
              <a:rPr lang="pl-PL" sz="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bad</a:t>
            </a:r>
            <a:r>
              <a:rPr lang="pl-PL" sz="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genetyczne </a:t>
            </a:r>
            <a:endParaRPr lang="pl-PL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32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Badania laboratoryjne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Morfologia</a:t>
            </a:r>
          </a:p>
          <a:p>
            <a:r>
              <a:rPr lang="pl-PL" dirty="0" smtClean="0"/>
              <a:t>Sód, potas</a:t>
            </a:r>
          </a:p>
          <a:p>
            <a:r>
              <a:rPr lang="pl-PL" dirty="0" smtClean="0"/>
              <a:t>Kreatynina</a:t>
            </a:r>
          </a:p>
          <a:p>
            <a:r>
              <a:rPr lang="pl-PL" dirty="0" err="1" smtClean="0"/>
              <a:t>eGFR</a:t>
            </a:r>
            <a:endParaRPr lang="pl-PL" dirty="0" smtClean="0"/>
          </a:p>
          <a:p>
            <a:r>
              <a:rPr lang="pl-PL" dirty="0" smtClean="0"/>
              <a:t>AST, ALT</a:t>
            </a:r>
          </a:p>
          <a:p>
            <a:r>
              <a:rPr lang="pl-PL" dirty="0" smtClean="0"/>
              <a:t>Glukoza, HBA1C</a:t>
            </a:r>
          </a:p>
          <a:p>
            <a:r>
              <a:rPr lang="pl-PL" dirty="0" err="1" smtClean="0"/>
              <a:t>Lipidogram</a:t>
            </a:r>
            <a:endParaRPr lang="pl-PL" dirty="0" smtClean="0"/>
          </a:p>
          <a:p>
            <a:r>
              <a:rPr lang="pl-PL" dirty="0" smtClean="0"/>
              <a:t>TSH</a:t>
            </a:r>
          </a:p>
          <a:p>
            <a:r>
              <a:rPr lang="pl-PL" dirty="0" smtClean="0"/>
              <a:t>żelazo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780449"/>
            <a:ext cx="4830042" cy="265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2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ka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746</TotalTime>
  <Words>1227</Words>
  <Application>Microsoft Office PowerPoint</Application>
  <PresentationFormat>Pokaz na ekranie (4:3)</PresentationFormat>
  <Paragraphs>283</Paragraphs>
  <Slides>27</Slides>
  <Notes>19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3" baseType="lpstr">
      <vt:lpstr>Arial</vt:lpstr>
      <vt:lpstr>Book Antiqua</vt:lpstr>
      <vt:lpstr>Calibri</vt:lpstr>
      <vt:lpstr>Century Gothic</vt:lpstr>
      <vt:lpstr>Apteka</vt:lpstr>
      <vt:lpstr>Obraz - mapa bitowa</vt:lpstr>
      <vt:lpstr>Niewydolność serca Serce dla arytmii</vt:lpstr>
      <vt:lpstr> Niewydolność serca </vt:lpstr>
      <vt:lpstr>DefiNicja</vt:lpstr>
      <vt:lpstr>Układ krążenia</vt:lpstr>
      <vt:lpstr> Objawy są niespecyficzne !!! </vt:lpstr>
      <vt:lpstr> Objawy są niespecyficzne !!! </vt:lpstr>
      <vt:lpstr>przyczyny</vt:lpstr>
      <vt:lpstr>diagnostyka</vt:lpstr>
      <vt:lpstr>Badania laboratoryjne</vt:lpstr>
      <vt:lpstr>klasyfikacja</vt:lpstr>
      <vt:lpstr>klasyfikacja</vt:lpstr>
      <vt:lpstr>Wypis ze szpitala karta informacyjna</vt:lpstr>
      <vt:lpstr>Przebieg choroby</vt:lpstr>
      <vt:lpstr> Opóźnienie rozwoju i zapobieganie jawnej niewydolności serca </vt:lpstr>
      <vt:lpstr>leczenie</vt:lpstr>
      <vt:lpstr>leczenie</vt:lpstr>
      <vt:lpstr>leczenie</vt:lpstr>
      <vt:lpstr>leczenie</vt:lpstr>
      <vt:lpstr>Leczenie </vt:lpstr>
      <vt:lpstr>leczenie</vt:lpstr>
      <vt:lpstr>Zalecenia – co poza lekami?</vt:lpstr>
      <vt:lpstr>zalecenia</vt:lpstr>
      <vt:lpstr>zalecenia</vt:lpstr>
      <vt:lpstr>zalecenia</vt:lpstr>
      <vt:lpstr>Zalecenia</vt:lpstr>
      <vt:lpstr>zalecenia</vt:lpstr>
      <vt:lpstr>Dziękuję za uwagę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Clininet</dc:creator>
  <cp:lastModifiedBy>Wojciech Nowak</cp:lastModifiedBy>
  <cp:revision>88</cp:revision>
  <dcterms:created xsi:type="dcterms:W3CDTF">2018-02-18T22:40:50Z</dcterms:created>
  <dcterms:modified xsi:type="dcterms:W3CDTF">2018-03-11T22:10:25Z</dcterms:modified>
</cp:coreProperties>
</file>